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0BF6BEA-231D-4476-8EB9-98266C1F8405}">
  <a:tblStyle styleId="{10BF6BEA-231D-4476-8EB9-98266C1F840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slide" Target="slides/slide36.xml"/><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slide" Target="slides/slide38.xml"/><Relationship Id="rId21" Type="http://schemas.openxmlformats.org/officeDocument/2006/relationships/slide" Target="slides/slide15.xml"/><Relationship Id="rId43" Type="http://schemas.openxmlformats.org/officeDocument/2006/relationships/slide" Target="slides/slide37.xml"/><Relationship Id="rId24" Type="http://schemas.openxmlformats.org/officeDocument/2006/relationships/slide" Target="slides/slide18.xml"/><Relationship Id="rId46" Type="http://schemas.openxmlformats.org/officeDocument/2006/relationships/slide" Target="slides/slide40.xml"/><Relationship Id="rId23" Type="http://schemas.openxmlformats.org/officeDocument/2006/relationships/slide" Target="slides/slide17.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48" Type="http://schemas.openxmlformats.org/officeDocument/2006/relationships/slide" Target="slides/slide42.xml"/><Relationship Id="rId25" Type="http://schemas.openxmlformats.org/officeDocument/2006/relationships/slide" Target="slides/slide19.xml"/><Relationship Id="rId47" Type="http://schemas.openxmlformats.org/officeDocument/2006/relationships/slide" Target="slides/slide41.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5" name="Google Shape;5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51ee87893e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151ee87893e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51ee87893e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151ee87893e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51ee87893e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151ee87893e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51ee87893e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151ee87893e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51ee87893e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151ee87893e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151ee87893e_0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151ee87893e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51ee87893e_0_3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151ee87893e_0_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151ee87893e_0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151ee87893e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51ee87893e_0_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151ee87893e_0_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51ee87893e_0_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151ee87893e_0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151ee87893e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151ee87893e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151ee87893e_0_4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151ee87893e_0_4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151ee87893e_0_4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151ee87893e_0_4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151ee87893e_0_5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151ee87893e_0_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151ee87893e_0_5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151ee87893e_0_5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51ee87893e_0_5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151ee87893e_0_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51ee87893e_0_6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151ee87893e_0_6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151ee87893e_0_7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151ee87893e_0_7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151ee87893e_0_6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151ee87893e_0_6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151ee87893e_0_7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151ee87893e_0_7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151ee87893e_0_7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151ee87893e_0_7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151ee87893e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151ee87893e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151ee87893e_0_7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151ee87893e_0_7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151ee87893e_0_7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151ee87893e_0_7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151ee87893e_0_8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151ee87893e_0_8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151ee87893e_0_8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151ee87893e_0_8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151ee87893e_0_8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151ee87893e_0_8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151ee87893e_0_8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151ee87893e_0_8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151ee87893e_0_9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151ee87893e_0_9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151ee87893e_0_9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151ee87893e_0_9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151ee87893e_0_9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151ee87893e_0_9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151ee87893e_0_10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151ee87893e_0_10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151ee87893e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151ee87893e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151ee87893e_0_10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151ee87893e_0_10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151ee87893e_0_10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151ee87893e_0_10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151ee87893e_0_10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151ee87893e_0_10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51ee87893e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151ee87893e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51ee87893e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151ee87893e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151ee87893e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151ee87893e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51ee87893e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151ee87893e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51ee87893e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51ee87893e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5" name="Shape 35"/>
        <p:cNvGrpSpPr/>
        <p:nvPr/>
      </p:nvGrpSpPr>
      <p:grpSpPr>
        <a:xfrm>
          <a:off x="0" y="0"/>
          <a:ext cx="0" cy="0"/>
          <a:chOff x="0" y="0"/>
          <a:chExt cx="0" cy="0"/>
        </a:xfrm>
      </p:grpSpPr>
      <p:sp>
        <p:nvSpPr>
          <p:cNvPr id="36" name="Google Shape;36;p11"/>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7" name="Google Shape;3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1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12"/>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1" name="Google Shape;41;p12"/>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2" name="Google Shape;42;p12"/>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3" name="Google Shape;43;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4" name="Shape 44"/>
        <p:cNvGrpSpPr/>
        <p:nvPr/>
      </p:nvGrpSpPr>
      <p:grpSpPr>
        <a:xfrm>
          <a:off x="0" y="0"/>
          <a:ext cx="0" cy="0"/>
          <a:chOff x="0" y="0"/>
          <a:chExt cx="0" cy="0"/>
        </a:xfrm>
      </p:grpSpPr>
      <p:sp>
        <p:nvSpPr>
          <p:cNvPr id="45" name="Google Shape;45;p13"/>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6" name="Google Shape;46;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7" name="Shape 47"/>
        <p:cNvGrpSpPr/>
        <p:nvPr/>
      </p:nvGrpSpPr>
      <p:grpSpPr>
        <a:xfrm>
          <a:off x="0" y="0"/>
          <a:ext cx="0" cy="0"/>
          <a:chOff x="0" y="0"/>
          <a:chExt cx="0" cy="0"/>
        </a:xfrm>
      </p:grpSpPr>
      <p:sp>
        <p:nvSpPr>
          <p:cNvPr id="48" name="Google Shape;48;p1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9" name="Google Shape;49;p14"/>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0" name="Google Shape;50;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1" name="Shape 51"/>
        <p:cNvGrpSpPr/>
        <p:nvPr/>
      </p:nvGrpSpPr>
      <p:grpSpPr>
        <a:xfrm>
          <a:off x="0" y="0"/>
          <a:ext cx="0" cy="0"/>
          <a:chOff x="0" y="0"/>
          <a:chExt cx="0" cy="0"/>
        </a:xfrm>
      </p:grpSpPr>
      <p:sp>
        <p:nvSpPr>
          <p:cNvPr id="52" name="Google Shape;52;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 name="Shape 11"/>
        <p:cNvGrpSpPr/>
        <p:nvPr/>
      </p:nvGrpSpPr>
      <p:grpSpPr>
        <a:xfrm>
          <a:off x="0" y="0"/>
          <a:ext cx="0" cy="0"/>
          <a:chOff x="0" y="0"/>
          <a:chExt cx="0" cy="0"/>
        </a:xfrm>
      </p:grpSpPr>
      <p:pic>
        <p:nvPicPr>
          <p:cNvPr id="12" name="Google Shape;12;p3"/>
          <p:cNvPicPr preferRelativeResize="0"/>
          <p:nvPr/>
        </p:nvPicPr>
        <p:blipFill>
          <a:blip r:embed="rId2">
            <a:alphaModFix/>
          </a:blip>
          <a:stretch>
            <a:fillRect/>
          </a:stretch>
        </p:blipFill>
        <p:spPr>
          <a:xfrm>
            <a:off x="0" y="0"/>
            <a:ext cx="9144000" cy="514350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13" name="Shape 13"/>
        <p:cNvGrpSpPr/>
        <p:nvPr/>
      </p:nvGrpSpPr>
      <p:grpSpPr>
        <a:xfrm>
          <a:off x="0" y="0"/>
          <a:ext cx="0" cy="0"/>
          <a:chOff x="0" y="0"/>
          <a:chExt cx="0" cy="0"/>
        </a:xfrm>
      </p:grpSpPr>
      <p:pic>
        <p:nvPicPr>
          <p:cNvPr id="14" name="Google Shape;14;p4"/>
          <p:cNvPicPr preferRelativeResize="0"/>
          <p:nvPr/>
        </p:nvPicPr>
        <p:blipFill>
          <a:blip r:embed="rId2">
            <a:alphaModFix/>
          </a:blip>
          <a:stretch>
            <a:fillRect/>
          </a:stretch>
        </p:blipFill>
        <p:spPr>
          <a:xfrm>
            <a:off x="0" y="0"/>
            <a:ext cx="9144000" cy="514350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p:cSld name="SECTION_HEADER_1_1">
    <p:spTree>
      <p:nvGrpSpPr>
        <p:cNvPr id="15" name="Shape 15"/>
        <p:cNvGrpSpPr/>
        <p:nvPr/>
      </p:nvGrpSpPr>
      <p:grpSpPr>
        <a:xfrm>
          <a:off x="0" y="0"/>
          <a:ext cx="0" cy="0"/>
          <a:chOff x="0" y="0"/>
          <a:chExt cx="0" cy="0"/>
        </a:xfrm>
      </p:grpSpPr>
      <p:pic>
        <p:nvPicPr>
          <p:cNvPr id="16" name="Google Shape;16;p5"/>
          <p:cNvPicPr preferRelativeResize="0"/>
          <p:nvPr/>
        </p:nvPicPr>
        <p:blipFill>
          <a:blip r:embed="rId2">
            <a:alphaModFix/>
          </a:blip>
          <a:stretch>
            <a:fillRect/>
          </a:stretch>
        </p:blipFill>
        <p:spPr>
          <a:xfrm>
            <a:off x="0" y="0"/>
            <a:ext cx="9144000" cy="514350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p:cSld name="SECTION_HEADER_1_1_1">
    <p:spTree>
      <p:nvGrpSpPr>
        <p:cNvPr id="17" name="Shape 17"/>
        <p:cNvGrpSpPr/>
        <p:nvPr/>
      </p:nvGrpSpPr>
      <p:grpSpPr>
        <a:xfrm>
          <a:off x="0" y="0"/>
          <a:ext cx="0" cy="0"/>
          <a:chOff x="0" y="0"/>
          <a:chExt cx="0" cy="0"/>
        </a:xfrm>
      </p:grpSpPr>
      <p:pic>
        <p:nvPicPr>
          <p:cNvPr id="18" name="Google Shape;18;p6"/>
          <p:cNvPicPr preferRelativeResize="0"/>
          <p:nvPr/>
        </p:nvPicPr>
        <p:blipFill>
          <a:blip r:embed="rId2">
            <a:alphaModFix/>
          </a:blip>
          <a:stretch>
            <a:fillRect/>
          </a:stretch>
        </p:blipFill>
        <p:spPr>
          <a:xfrm>
            <a:off x="0" y="0"/>
            <a:ext cx="9144000" cy="514350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 name="Google Shape;21;p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2" name="Google Shape;2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10"/>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10"/>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2.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19.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31.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8.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37.png"/><Relationship Id="rId4" Type="http://schemas.openxmlformats.org/officeDocument/2006/relationships/image" Target="../media/image27.png"/><Relationship Id="rId5" Type="http://schemas.openxmlformats.org/officeDocument/2006/relationships/image" Target="../media/image33.png"/><Relationship Id="rId6" Type="http://schemas.openxmlformats.org/officeDocument/2006/relationships/image" Target="../media/image40.png"/><Relationship Id="rId7" Type="http://schemas.openxmlformats.org/officeDocument/2006/relationships/image" Target="../media/image32.png"/><Relationship Id="rId8"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42.png"/><Relationship Id="rId4" Type="http://schemas.openxmlformats.org/officeDocument/2006/relationships/image" Target="../media/image34.png"/><Relationship Id="rId5"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34.png"/><Relationship Id="rId4" Type="http://schemas.openxmlformats.org/officeDocument/2006/relationships/image" Target="../media/image36.png"/><Relationship Id="rId5"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34.png"/><Relationship Id="rId4" Type="http://schemas.openxmlformats.org/officeDocument/2006/relationships/image" Target="../media/image36.png"/><Relationship Id="rId5"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34.png"/><Relationship Id="rId4" Type="http://schemas.openxmlformats.org/officeDocument/2006/relationships/image" Target="../media/image36.png"/><Relationship Id="rId5"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
        <p:nvSpPr>
          <p:cNvPr id="57" name="Google Shape;57;p16"/>
          <p:cNvSpPr txBox="1"/>
          <p:nvPr/>
        </p:nvSpPr>
        <p:spPr>
          <a:xfrm>
            <a:off x="4916800" y="2368575"/>
            <a:ext cx="2994000" cy="5232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3000">
                <a:solidFill>
                  <a:schemeClr val="dk1"/>
                </a:solidFill>
              </a:rPr>
              <a:t>Re:defining the</a:t>
            </a:r>
            <a:endParaRPr sz="3100"/>
          </a:p>
        </p:txBody>
      </p:sp>
      <p:pic>
        <p:nvPicPr>
          <p:cNvPr id="58" name="Google Shape;58;p16"/>
          <p:cNvPicPr preferRelativeResize="0"/>
          <p:nvPr/>
        </p:nvPicPr>
        <p:blipFill>
          <a:blip r:embed="rId3">
            <a:alphaModFix/>
          </a:blip>
          <a:stretch>
            <a:fillRect/>
          </a:stretch>
        </p:blipFill>
        <p:spPr>
          <a:xfrm>
            <a:off x="-46900" y="0"/>
            <a:ext cx="3106274" cy="1718175"/>
          </a:xfrm>
          <a:prstGeom prst="rect">
            <a:avLst/>
          </a:prstGeom>
          <a:noFill/>
          <a:ln>
            <a:noFill/>
          </a:ln>
        </p:spPr>
      </p:pic>
      <p:sp>
        <p:nvSpPr>
          <p:cNvPr id="59" name="Google Shape;59;p16"/>
          <p:cNvSpPr txBox="1"/>
          <p:nvPr/>
        </p:nvSpPr>
        <p:spPr>
          <a:xfrm>
            <a:off x="4916800" y="2854475"/>
            <a:ext cx="3519000" cy="554100"/>
          </a:xfrm>
          <a:prstGeom prst="rect">
            <a:avLst/>
          </a:prstGeom>
          <a:solidFill>
            <a:srgbClr val="FFC729"/>
          </a:solidFill>
          <a:ln>
            <a:noFill/>
          </a:ln>
        </p:spPr>
        <p:txBody>
          <a:bodyPr anchorCtr="0" anchor="t" bIns="91425" lIns="91425" spcFirstLastPara="1" rIns="91425" wrap="square" tIns="0">
            <a:spAutoFit/>
          </a:bodyPr>
          <a:lstStyle/>
          <a:p>
            <a:pPr indent="0" lvl="0" marL="0" rtl="0" algn="l">
              <a:lnSpc>
                <a:spcPct val="115000"/>
              </a:lnSpc>
              <a:spcBef>
                <a:spcPts val="0"/>
              </a:spcBef>
              <a:spcAft>
                <a:spcPts val="0"/>
              </a:spcAft>
              <a:buNone/>
            </a:pPr>
            <a:r>
              <a:rPr b="1" lang="en" sz="3000">
                <a:solidFill>
                  <a:schemeClr val="dk1"/>
                </a:solidFill>
              </a:rPr>
              <a:t>future of business</a:t>
            </a:r>
            <a:endParaRPr b="1" sz="3100"/>
          </a:p>
        </p:txBody>
      </p:sp>
      <p:sp>
        <p:nvSpPr>
          <p:cNvPr id="60" name="Google Shape;60;p16"/>
          <p:cNvSpPr txBox="1"/>
          <p:nvPr/>
        </p:nvSpPr>
        <p:spPr>
          <a:xfrm>
            <a:off x="4916800" y="3332375"/>
            <a:ext cx="3707400" cy="523200"/>
          </a:xfrm>
          <a:prstGeom prst="rect">
            <a:avLst/>
          </a:prstGeom>
          <a:solidFill>
            <a:schemeClr val="dk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chemeClr val="lt1"/>
                </a:solidFill>
              </a:rPr>
              <a:t>W. P. Carey Annual Report</a:t>
            </a:r>
            <a:endParaRPr b="1" sz="2200">
              <a:solidFill>
                <a:schemeClr val="lt1"/>
              </a:solidFill>
            </a:endParaRPr>
          </a:p>
        </p:txBody>
      </p:sp>
      <p:pic>
        <p:nvPicPr>
          <p:cNvPr id="61" name="Google Shape;61;p16"/>
          <p:cNvPicPr preferRelativeResize="0"/>
          <p:nvPr/>
        </p:nvPicPr>
        <p:blipFill>
          <a:blip r:embed="rId4">
            <a:alphaModFix/>
          </a:blip>
          <a:stretch>
            <a:fillRect/>
          </a:stretch>
        </p:blipFill>
        <p:spPr>
          <a:xfrm>
            <a:off x="4916800" y="4084175"/>
            <a:ext cx="1897625" cy="6289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5"/>
          <p:cNvSpPr txBox="1"/>
          <p:nvPr>
            <p:ph type="title"/>
          </p:nvPr>
        </p:nvSpPr>
        <p:spPr>
          <a:xfrm>
            <a:off x="311700" y="828050"/>
            <a:ext cx="4133700" cy="1055400"/>
          </a:xfrm>
          <a:prstGeom prst="rect">
            <a:avLst/>
          </a:prstGeom>
        </p:spPr>
        <p:txBody>
          <a:bodyPr anchorCtr="0" anchor="t" bIns="91425" lIns="0" spcFirstLastPara="1" rIns="91425" wrap="square" tIns="91425">
            <a:noAutofit/>
          </a:bodyPr>
          <a:lstStyle/>
          <a:p>
            <a:pPr indent="0" lvl="0" marL="0" rtl="0" algn="l">
              <a:lnSpc>
                <a:spcPct val="100000"/>
              </a:lnSpc>
              <a:spcBef>
                <a:spcPts val="0"/>
              </a:spcBef>
              <a:spcAft>
                <a:spcPts val="0"/>
              </a:spcAft>
              <a:buNone/>
            </a:pPr>
            <a:r>
              <a:rPr b="1" lang="en" sz="2700"/>
              <a:t>ASU’s W. P. Carey School of Business</a:t>
            </a:r>
            <a:endParaRPr b="1" sz="2700"/>
          </a:p>
          <a:p>
            <a:pPr indent="0" lvl="0" marL="0" rtl="0" algn="l">
              <a:lnSpc>
                <a:spcPct val="115000"/>
              </a:lnSpc>
              <a:spcBef>
                <a:spcPts val="0"/>
              </a:spcBef>
              <a:spcAft>
                <a:spcPts val="0"/>
              </a:spcAft>
              <a:buSzPts val="1100"/>
              <a:buNone/>
            </a:pPr>
            <a:r>
              <a:t/>
            </a:r>
            <a:endParaRPr b="1" sz="2700"/>
          </a:p>
        </p:txBody>
      </p:sp>
      <p:sp>
        <p:nvSpPr>
          <p:cNvPr id="165" name="Google Shape;165;p25"/>
          <p:cNvSpPr txBox="1"/>
          <p:nvPr/>
        </p:nvSpPr>
        <p:spPr>
          <a:xfrm>
            <a:off x="311700" y="1806650"/>
            <a:ext cx="4315800" cy="3115800"/>
          </a:xfrm>
          <a:prstGeom prst="rect">
            <a:avLst/>
          </a:prstGeom>
          <a:noFill/>
          <a:ln>
            <a:noFill/>
          </a:ln>
        </p:spPr>
        <p:txBody>
          <a:bodyPr anchorCtr="0" anchor="t" bIns="91425" lIns="0" spcFirstLastPara="1" rIns="91425" wrap="square" tIns="91425">
            <a:spAutoFit/>
          </a:bodyPr>
          <a:lstStyle/>
          <a:p>
            <a:pPr indent="-311150" lvl="0" marL="457200" rtl="0" algn="l">
              <a:lnSpc>
                <a:spcPct val="150000"/>
              </a:lnSpc>
              <a:spcBef>
                <a:spcPts val="0"/>
              </a:spcBef>
              <a:spcAft>
                <a:spcPts val="0"/>
              </a:spcAft>
              <a:buClr>
                <a:schemeClr val="dk1"/>
              </a:buClr>
              <a:buSzPts val="1300"/>
              <a:buChar char="●"/>
            </a:pPr>
            <a:r>
              <a:rPr lang="en" sz="1300">
                <a:solidFill>
                  <a:schemeClr val="dk1"/>
                </a:solidFill>
              </a:rPr>
              <a:t>Founded in 1955</a:t>
            </a:r>
            <a:endParaRPr sz="1300">
              <a:solidFill>
                <a:schemeClr val="dk1"/>
              </a:solidFill>
            </a:endParaRPr>
          </a:p>
          <a:p>
            <a:pPr indent="-311150" lvl="0" marL="457200" rtl="0" algn="l">
              <a:lnSpc>
                <a:spcPct val="115000"/>
              </a:lnSpc>
              <a:spcBef>
                <a:spcPts val="0"/>
              </a:spcBef>
              <a:spcAft>
                <a:spcPts val="0"/>
              </a:spcAft>
              <a:buClr>
                <a:schemeClr val="dk1"/>
              </a:buClr>
              <a:buSzPts val="1300"/>
              <a:buChar char="●"/>
            </a:pPr>
            <a:r>
              <a:rPr lang="en" sz="1300">
                <a:solidFill>
                  <a:schemeClr val="dk1"/>
                </a:solidFill>
              </a:rPr>
              <a:t>Named in honor of our benefactor, the late investor and philanthropist Wm. Polk Carey</a:t>
            </a:r>
            <a:endParaRPr sz="1300">
              <a:solidFill>
                <a:schemeClr val="dk1"/>
              </a:solidFill>
            </a:endParaRPr>
          </a:p>
          <a:p>
            <a:pPr indent="-311150" lvl="0" marL="457200" rtl="0" algn="l">
              <a:lnSpc>
                <a:spcPct val="115000"/>
              </a:lnSpc>
              <a:spcBef>
                <a:spcPts val="0"/>
              </a:spcBef>
              <a:spcAft>
                <a:spcPts val="0"/>
              </a:spcAft>
              <a:buClr>
                <a:schemeClr val="dk1"/>
              </a:buClr>
              <a:buSzPts val="1300"/>
              <a:buChar char="●"/>
            </a:pPr>
            <a:r>
              <a:rPr lang="en" sz="1300">
                <a:solidFill>
                  <a:schemeClr val="dk1"/>
                </a:solidFill>
              </a:rPr>
              <a:t>One of the largest and highest-ranked business schools in the United States, with campuses in Arizona, California, and Shanghai</a:t>
            </a:r>
            <a:endParaRPr sz="1300">
              <a:solidFill>
                <a:schemeClr val="dk1"/>
              </a:solidFill>
            </a:endParaRPr>
          </a:p>
          <a:p>
            <a:pPr indent="-311150" lvl="0" marL="457200" rtl="0" algn="l">
              <a:lnSpc>
                <a:spcPct val="150000"/>
              </a:lnSpc>
              <a:spcBef>
                <a:spcPts val="0"/>
              </a:spcBef>
              <a:spcAft>
                <a:spcPts val="0"/>
              </a:spcAft>
              <a:buClr>
                <a:schemeClr val="dk1"/>
              </a:buClr>
              <a:buSzPts val="1300"/>
              <a:buChar char="●"/>
            </a:pPr>
            <a:r>
              <a:rPr lang="en" sz="1300">
                <a:solidFill>
                  <a:schemeClr val="dk1"/>
                </a:solidFill>
              </a:rPr>
              <a:t>More than 120,000 alumni worldwide</a:t>
            </a:r>
            <a:endParaRPr sz="1300">
              <a:solidFill>
                <a:schemeClr val="dk1"/>
              </a:solidFill>
            </a:endParaRPr>
          </a:p>
          <a:p>
            <a:pPr indent="-311150" lvl="0" marL="457200" rtl="0" algn="l">
              <a:lnSpc>
                <a:spcPct val="115000"/>
              </a:lnSpc>
              <a:spcBef>
                <a:spcPts val="0"/>
              </a:spcBef>
              <a:spcAft>
                <a:spcPts val="0"/>
              </a:spcAft>
              <a:buClr>
                <a:schemeClr val="dk1"/>
              </a:buClr>
              <a:buSzPts val="1300"/>
              <a:buChar char="●"/>
            </a:pPr>
            <a:r>
              <a:rPr lang="en" sz="1300">
                <a:solidFill>
                  <a:schemeClr val="dk1"/>
                </a:solidFill>
              </a:rPr>
              <a:t>31 programs and disciplines ranked Top 25 by </a:t>
            </a:r>
            <a:r>
              <a:rPr i="1" lang="en" sz="1300">
                <a:solidFill>
                  <a:schemeClr val="dk1"/>
                </a:solidFill>
              </a:rPr>
              <a:t>U.S. News &amp; World Report</a:t>
            </a:r>
            <a:r>
              <a:rPr lang="en" sz="1300">
                <a:solidFill>
                  <a:schemeClr val="dk1"/>
                </a:solidFill>
              </a:rPr>
              <a:t> – the most of any business school in the U.S.</a:t>
            </a:r>
            <a:endParaRPr sz="1300">
              <a:solidFill>
                <a:schemeClr val="dk1"/>
              </a:solidFill>
            </a:endParaRPr>
          </a:p>
          <a:p>
            <a:pPr indent="0" lvl="0" marL="0" rtl="0" algn="l">
              <a:lnSpc>
                <a:spcPct val="100000"/>
              </a:lnSpc>
              <a:spcBef>
                <a:spcPts val="0"/>
              </a:spcBef>
              <a:spcAft>
                <a:spcPts val="0"/>
              </a:spcAft>
              <a:buNone/>
            </a:pPr>
            <a:r>
              <a:t/>
            </a:r>
            <a:endParaRPr b="1" sz="1300">
              <a:solidFill>
                <a:schemeClr val="dk1"/>
              </a:solidFill>
            </a:endParaRPr>
          </a:p>
          <a:p>
            <a:pPr indent="0" lvl="0" marL="0" rtl="0" algn="l">
              <a:lnSpc>
                <a:spcPct val="100000"/>
              </a:lnSpc>
              <a:spcBef>
                <a:spcPts val="700"/>
              </a:spcBef>
              <a:spcAft>
                <a:spcPts val="700"/>
              </a:spcAft>
              <a:buNone/>
            </a:pPr>
            <a:r>
              <a:t/>
            </a:r>
            <a:endParaRPr b="1" sz="1300">
              <a:solidFill>
                <a:schemeClr val="dk1"/>
              </a:solidFill>
            </a:endParaRPr>
          </a:p>
        </p:txBody>
      </p:sp>
      <p:sp>
        <p:nvSpPr>
          <p:cNvPr id="166" name="Google Shape;166;p25"/>
          <p:cNvSpPr/>
          <p:nvPr/>
        </p:nvSpPr>
        <p:spPr>
          <a:xfrm>
            <a:off x="0" y="0"/>
            <a:ext cx="1665000" cy="1095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7" name="Google Shape;167;p25"/>
          <p:cNvPicPr preferRelativeResize="0"/>
          <p:nvPr/>
        </p:nvPicPr>
        <p:blipFill>
          <a:blip r:embed="rId3">
            <a:alphaModFix/>
          </a:blip>
          <a:stretch>
            <a:fillRect/>
          </a:stretch>
        </p:blipFill>
        <p:spPr>
          <a:xfrm>
            <a:off x="5067300" y="0"/>
            <a:ext cx="40767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6"/>
          <p:cNvSpPr txBox="1"/>
          <p:nvPr>
            <p:ph type="title"/>
          </p:nvPr>
        </p:nvSpPr>
        <p:spPr>
          <a:xfrm>
            <a:off x="311700" y="531275"/>
            <a:ext cx="8551200" cy="572700"/>
          </a:xfrm>
          <a:prstGeom prst="rect">
            <a:avLst/>
          </a:prstGeom>
        </p:spPr>
        <p:txBody>
          <a:bodyPr anchorCtr="0" anchor="t" bIns="91425" lIns="0" spcFirstLastPara="1" rIns="91425" wrap="square" tIns="91425">
            <a:noAutofit/>
          </a:bodyPr>
          <a:lstStyle/>
          <a:p>
            <a:pPr indent="0" lvl="0" marL="0" rtl="0" algn="l">
              <a:lnSpc>
                <a:spcPct val="115000"/>
              </a:lnSpc>
              <a:spcBef>
                <a:spcPts val="0"/>
              </a:spcBef>
              <a:spcAft>
                <a:spcPts val="0"/>
              </a:spcAft>
              <a:buSzPts val="1100"/>
              <a:buNone/>
            </a:pPr>
            <a:r>
              <a:rPr b="1" lang="en" sz="2700"/>
              <a:t>*Data from 2021 ASU Annual Report</a:t>
            </a:r>
            <a:endParaRPr b="1" sz="2700"/>
          </a:p>
        </p:txBody>
      </p:sp>
      <p:sp>
        <p:nvSpPr>
          <p:cNvPr id="173" name="Google Shape;173;p26"/>
          <p:cNvSpPr/>
          <p:nvPr/>
        </p:nvSpPr>
        <p:spPr>
          <a:xfrm>
            <a:off x="0" y="0"/>
            <a:ext cx="1665000" cy="1095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6"/>
          <p:cNvSpPr txBox="1"/>
          <p:nvPr/>
        </p:nvSpPr>
        <p:spPr>
          <a:xfrm>
            <a:off x="311700" y="1133425"/>
            <a:ext cx="4026000" cy="1716900"/>
          </a:xfrm>
          <a:prstGeom prst="rect">
            <a:avLst/>
          </a:prstGeom>
          <a:noFill/>
          <a:ln>
            <a:noFill/>
          </a:ln>
        </p:spPr>
        <p:txBody>
          <a:bodyPr anchorCtr="0" anchor="t" bIns="91425" lIns="0" spcFirstLastPara="1" rIns="91425" wrap="square" tIns="91425">
            <a:spAutoFit/>
          </a:bodyPr>
          <a:lstStyle/>
          <a:p>
            <a:pPr indent="-298450" lvl="0" marL="457200" rtl="0" algn="l">
              <a:lnSpc>
                <a:spcPct val="115000"/>
              </a:lnSpc>
              <a:spcBef>
                <a:spcPts val="0"/>
              </a:spcBef>
              <a:spcAft>
                <a:spcPts val="0"/>
              </a:spcAft>
              <a:buClr>
                <a:schemeClr val="dk1"/>
              </a:buClr>
              <a:buSzPts val="1100"/>
              <a:buChar char="●"/>
            </a:pPr>
            <a:r>
              <a:rPr lang="en" sz="1100">
                <a:solidFill>
                  <a:schemeClr val="dk1"/>
                </a:solidFill>
              </a:rPr>
              <a:t>No. 1 in Innovation for seven years running </a:t>
            </a:r>
            <a:r>
              <a:rPr i="1" lang="en" sz="1100">
                <a:solidFill>
                  <a:schemeClr val="dk1"/>
                </a:solidFill>
              </a:rPr>
              <a:t>(U.S. News &amp; World Report)</a:t>
            </a:r>
            <a:endParaRPr i="1"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$1 billion+ in external funding for ASU’s Skysong Innovations startups</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No. 6 in the U.S. for total research expenditures among universities without a medical school (National Science Foundation HERD Survey, 2019)</a:t>
            </a:r>
            <a:endParaRPr sz="1100">
              <a:solidFill>
                <a:schemeClr val="dk1"/>
              </a:solidFill>
            </a:endParaRPr>
          </a:p>
          <a:p>
            <a:pPr indent="0" lvl="0" marL="0" rtl="0" algn="l">
              <a:lnSpc>
                <a:spcPct val="150000"/>
              </a:lnSpc>
              <a:spcBef>
                <a:spcPts val="0"/>
              </a:spcBef>
              <a:spcAft>
                <a:spcPts val="0"/>
              </a:spcAft>
              <a:buNone/>
            </a:pPr>
            <a:r>
              <a:t/>
            </a:r>
            <a:endParaRPr sz="1100">
              <a:solidFill>
                <a:schemeClr val="dk1"/>
              </a:solidFill>
            </a:endParaRPr>
          </a:p>
        </p:txBody>
      </p:sp>
      <p:sp>
        <p:nvSpPr>
          <p:cNvPr id="175" name="Google Shape;175;p26"/>
          <p:cNvSpPr txBox="1"/>
          <p:nvPr/>
        </p:nvSpPr>
        <p:spPr>
          <a:xfrm>
            <a:off x="4495800" y="1133425"/>
            <a:ext cx="4145400" cy="1716900"/>
          </a:xfrm>
          <a:prstGeom prst="rect">
            <a:avLst/>
          </a:prstGeom>
          <a:noFill/>
          <a:ln>
            <a:noFill/>
          </a:ln>
        </p:spPr>
        <p:txBody>
          <a:bodyPr anchorCtr="0" anchor="t" bIns="91425" lIns="0" spcFirstLastPara="1" rIns="91425" wrap="square" tIns="91425">
            <a:spAutoFit/>
          </a:bodyPr>
          <a:lstStyle/>
          <a:p>
            <a:pPr indent="-298450" lvl="0" marL="457200" rtl="0" algn="l">
              <a:lnSpc>
                <a:spcPct val="115000"/>
              </a:lnSpc>
              <a:spcBef>
                <a:spcPts val="0"/>
              </a:spcBef>
              <a:spcAft>
                <a:spcPts val="0"/>
              </a:spcAft>
              <a:buClr>
                <a:schemeClr val="dk1"/>
              </a:buClr>
              <a:buSzPts val="1100"/>
              <a:buChar char="●"/>
            </a:pPr>
            <a:r>
              <a:rPr lang="en" sz="1100">
                <a:solidFill>
                  <a:schemeClr val="dk1"/>
                </a:solidFill>
              </a:rPr>
              <a:t>No. 1 university in the U.S. for global impact in addressing the United Nations Sustainable Development Goals in research, outreach and stewardship in 2021 (Times Higher Education)</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In North America’s greenest colleges and universities, ASU ranks No. 1 on Sierra magazine’s 15th annual “coolest schools” competitive ranking, ahead of UC Berkeley, Penn State, UCLA and Yale.</a:t>
            </a:r>
            <a:endParaRPr sz="1100">
              <a:solidFill>
                <a:schemeClr val="dk1"/>
              </a:solidFill>
            </a:endParaRPr>
          </a:p>
        </p:txBody>
      </p:sp>
      <p:pic>
        <p:nvPicPr>
          <p:cNvPr id="176" name="Google Shape;176;p26"/>
          <p:cNvPicPr preferRelativeResize="0"/>
          <p:nvPr/>
        </p:nvPicPr>
        <p:blipFill>
          <a:blip r:embed="rId3">
            <a:alphaModFix/>
          </a:blip>
          <a:stretch>
            <a:fillRect/>
          </a:stretch>
        </p:blipFill>
        <p:spPr>
          <a:xfrm>
            <a:off x="0" y="3171827"/>
            <a:ext cx="9144000" cy="197167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7"/>
          <p:cNvSpPr txBox="1"/>
          <p:nvPr>
            <p:ph type="title"/>
          </p:nvPr>
        </p:nvSpPr>
        <p:spPr>
          <a:xfrm>
            <a:off x="311700" y="828050"/>
            <a:ext cx="4133700" cy="572700"/>
          </a:xfrm>
          <a:prstGeom prst="rect">
            <a:avLst/>
          </a:prstGeom>
        </p:spPr>
        <p:txBody>
          <a:bodyPr anchorCtr="0" anchor="t" bIns="91425" lIns="0" spcFirstLastPara="1" rIns="91425" wrap="square" tIns="91425">
            <a:noAutofit/>
          </a:bodyPr>
          <a:lstStyle/>
          <a:p>
            <a:pPr indent="0" lvl="0" marL="0" rtl="0" algn="l">
              <a:lnSpc>
                <a:spcPct val="115000"/>
              </a:lnSpc>
              <a:spcBef>
                <a:spcPts val="0"/>
              </a:spcBef>
              <a:spcAft>
                <a:spcPts val="0"/>
              </a:spcAft>
              <a:buSzPts val="1100"/>
              <a:buNone/>
            </a:pPr>
            <a:r>
              <a:rPr b="1" lang="en" sz="2700"/>
              <a:t>ASU Charter</a:t>
            </a:r>
            <a:endParaRPr b="1" sz="2700"/>
          </a:p>
        </p:txBody>
      </p:sp>
      <p:sp>
        <p:nvSpPr>
          <p:cNvPr id="182" name="Google Shape;182;p27"/>
          <p:cNvSpPr/>
          <p:nvPr/>
        </p:nvSpPr>
        <p:spPr>
          <a:xfrm>
            <a:off x="311700" y="1575046"/>
            <a:ext cx="438300" cy="597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7"/>
          <p:cNvSpPr txBox="1"/>
          <p:nvPr/>
        </p:nvSpPr>
        <p:spPr>
          <a:xfrm>
            <a:off x="768900" y="1400750"/>
            <a:ext cx="7983000" cy="208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chemeClr val="dk1"/>
                </a:solidFill>
              </a:rPr>
              <a:t>ASU is a comprehensive public research university, measured not by whom it excludes, but by whom it includes and how they succeed; advancing research and discovery of public value; and assuming fundamental responsibility for the economic, social, cultural and overall health of the communities it serves.</a:t>
            </a:r>
            <a:endParaRPr sz="1800">
              <a:solidFill>
                <a:schemeClr val="dk1"/>
              </a:solidFill>
            </a:endParaRPr>
          </a:p>
          <a:p>
            <a:pPr indent="0" lvl="0" marL="0" rtl="0" algn="l">
              <a:lnSpc>
                <a:spcPct val="115000"/>
              </a:lnSpc>
              <a:spcBef>
                <a:spcPts val="700"/>
              </a:spcBef>
              <a:spcAft>
                <a:spcPts val="700"/>
              </a:spcAft>
              <a:buNone/>
            </a:pPr>
            <a:r>
              <a:t/>
            </a:r>
            <a:endParaRPr b="1">
              <a:solidFill>
                <a:schemeClr val="dk1"/>
              </a:solidFill>
            </a:endParaRPr>
          </a:p>
        </p:txBody>
      </p:sp>
      <p:sp>
        <p:nvSpPr>
          <p:cNvPr id="184" name="Google Shape;184;p27"/>
          <p:cNvSpPr/>
          <p:nvPr/>
        </p:nvSpPr>
        <p:spPr>
          <a:xfrm>
            <a:off x="0" y="0"/>
            <a:ext cx="1665000" cy="1095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8"/>
          <p:cNvSpPr txBox="1"/>
          <p:nvPr>
            <p:ph type="title"/>
          </p:nvPr>
        </p:nvSpPr>
        <p:spPr>
          <a:xfrm>
            <a:off x="311700" y="447050"/>
            <a:ext cx="4133700" cy="572700"/>
          </a:xfrm>
          <a:prstGeom prst="rect">
            <a:avLst/>
          </a:prstGeom>
        </p:spPr>
        <p:txBody>
          <a:bodyPr anchorCtr="0" anchor="t" bIns="91425" lIns="0" spcFirstLastPara="1" rIns="91425" wrap="square" tIns="91425">
            <a:noAutofit/>
          </a:bodyPr>
          <a:lstStyle/>
          <a:p>
            <a:pPr indent="0" lvl="0" marL="0" rtl="0" algn="l">
              <a:lnSpc>
                <a:spcPct val="115000"/>
              </a:lnSpc>
              <a:spcBef>
                <a:spcPts val="0"/>
              </a:spcBef>
              <a:spcAft>
                <a:spcPts val="0"/>
              </a:spcAft>
              <a:buSzPts val="1100"/>
              <a:buNone/>
            </a:pPr>
            <a:r>
              <a:rPr b="1" lang="en" sz="2700"/>
              <a:t>W. P. Carey Programs</a:t>
            </a:r>
            <a:endParaRPr b="1" sz="2700"/>
          </a:p>
        </p:txBody>
      </p:sp>
      <p:sp>
        <p:nvSpPr>
          <p:cNvPr id="190" name="Google Shape;190;p28"/>
          <p:cNvSpPr/>
          <p:nvPr/>
        </p:nvSpPr>
        <p:spPr>
          <a:xfrm>
            <a:off x="311700" y="1498846"/>
            <a:ext cx="438300" cy="597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8"/>
          <p:cNvSpPr txBox="1"/>
          <p:nvPr/>
        </p:nvSpPr>
        <p:spPr>
          <a:xfrm>
            <a:off x="877750" y="1351700"/>
            <a:ext cx="3567600" cy="3540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 sz="1100">
                <a:solidFill>
                  <a:schemeClr val="dk1"/>
                </a:solidFill>
              </a:rPr>
              <a:t>Bachelor’s Degrees:</a:t>
            </a:r>
            <a:endParaRPr b="1" sz="1100">
              <a:solidFill>
                <a:schemeClr val="dk1"/>
              </a:solidFill>
            </a:endParaRPr>
          </a:p>
        </p:txBody>
      </p:sp>
      <p:sp>
        <p:nvSpPr>
          <p:cNvPr id="192" name="Google Shape;192;p28"/>
          <p:cNvSpPr/>
          <p:nvPr/>
        </p:nvSpPr>
        <p:spPr>
          <a:xfrm>
            <a:off x="0" y="0"/>
            <a:ext cx="1665000" cy="1095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8"/>
          <p:cNvSpPr txBox="1"/>
          <p:nvPr>
            <p:ph type="title"/>
          </p:nvPr>
        </p:nvSpPr>
        <p:spPr>
          <a:xfrm>
            <a:off x="311700" y="957375"/>
            <a:ext cx="4133700" cy="406200"/>
          </a:xfrm>
          <a:prstGeom prst="rect">
            <a:avLst/>
          </a:prstGeom>
        </p:spPr>
        <p:txBody>
          <a:bodyPr anchorCtr="0" anchor="t" bIns="91425" lIns="0" spcFirstLastPara="1" rIns="91425" wrap="square" tIns="91425">
            <a:noAutofit/>
          </a:bodyPr>
          <a:lstStyle/>
          <a:p>
            <a:pPr indent="0" lvl="0" marL="0" rtl="0" algn="l">
              <a:lnSpc>
                <a:spcPct val="115000"/>
              </a:lnSpc>
              <a:spcBef>
                <a:spcPts val="0"/>
              </a:spcBef>
              <a:spcAft>
                <a:spcPts val="0"/>
              </a:spcAft>
              <a:buSzPts val="1100"/>
              <a:buNone/>
            </a:pPr>
            <a:r>
              <a:rPr b="1" lang="en" sz="1700"/>
              <a:t>Undergraduate</a:t>
            </a:r>
            <a:endParaRPr b="1" sz="1700"/>
          </a:p>
        </p:txBody>
      </p:sp>
      <p:sp>
        <p:nvSpPr>
          <p:cNvPr id="194" name="Google Shape;194;p28"/>
          <p:cNvSpPr txBox="1"/>
          <p:nvPr/>
        </p:nvSpPr>
        <p:spPr>
          <a:xfrm>
            <a:off x="877750" y="1605950"/>
            <a:ext cx="2154600" cy="24627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lang="en" sz="1000">
                <a:solidFill>
                  <a:schemeClr val="dk1"/>
                </a:solidFill>
              </a:rPr>
              <a:t>Accountancy, BS</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Business administration, BA</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Business data analytics, BS</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Business entrepreneurship, BS</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Communication, BA</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Computer information systems, BS</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Corporate accounting, BA</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Economics, BS</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Economics and engineering </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management, BS, BSE*</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Finance, BS</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Financial planning, BA</a:t>
            </a:r>
            <a:endParaRPr sz="1000">
              <a:solidFill>
                <a:schemeClr val="dk1"/>
              </a:solidFill>
            </a:endParaRPr>
          </a:p>
          <a:p>
            <a:pPr indent="0" lvl="0" marL="0" rtl="0" algn="l">
              <a:lnSpc>
                <a:spcPct val="115000"/>
              </a:lnSpc>
              <a:spcBef>
                <a:spcPts val="0"/>
              </a:spcBef>
              <a:spcAft>
                <a:spcPts val="0"/>
              </a:spcAft>
              <a:buNone/>
            </a:pPr>
            <a:r>
              <a:t/>
            </a:r>
            <a:endParaRPr sz="1000">
              <a:solidFill>
                <a:schemeClr val="dk1"/>
              </a:solidFill>
            </a:endParaRPr>
          </a:p>
        </p:txBody>
      </p:sp>
      <p:sp>
        <p:nvSpPr>
          <p:cNvPr id="195" name="Google Shape;195;p28"/>
          <p:cNvSpPr txBox="1"/>
          <p:nvPr/>
        </p:nvSpPr>
        <p:spPr>
          <a:xfrm>
            <a:off x="3794350" y="1605950"/>
            <a:ext cx="2034600" cy="24627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lang="en" sz="1000">
                <a:solidFill>
                  <a:schemeClr val="dk1"/>
                </a:solidFill>
              </a:rPr>
              <a:t>Food industry management, BA</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Global agribusiness, BA</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Global leadership, BA</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Global logistics management, BA</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Global logistics management and international trade, BS, BA*</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Global politics, BA</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Health care, BA</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Human resources, BA</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Information security, BA</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Language and culture, BA</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Law, BA</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Management, BS</a:t>
            </a:r>
            <a:endParaRPr sz="1000">
              <a:solidFill>
                <a:schemeClr val="dk1"/>
              </a:solidFill>
            </a:endParaRPr>
          </a:p>
        </p:txBody>
      </p:sp>
      <p:sp>
        <p:nvSpPr>
          <p:cNvPr id="196" name="Google Shape;196;p28"/>
          <p:cNvSpPr txBox="1"/>
          <p:nvPr/>
        </p:nvSpPr>
        <p:spPr>
          <a:xfrm>
            <a:off x="6482350" y="1600925"/>
            <a:ext cx="2244000" cy="28167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lang="en" sz="1000">
                <a:solidFill>
                  <a:schemeClr val="dk1"/>
                </a:solidFill>
              </a:rPr>
              <a:t>Marketing, BS</a:t>
            </a:r>
            <a:endParaRPr sz="1000">
              <a:solidFill>
                <a:schemeClr val="dk1"/>
              </a:solidFill>
            </a:endParaRPr>
          </a:p>
          <a:p>
            <a:pPr indent="0" lvl="0" marL="139700" rtl="0" algn="l">
              <a:lnSpc>
                <a:spcPct val="115000"/>
              </a:lnSpc>
              <a:spcBef>
                <a:spcPts val="0"/>
              </a:spcBef>
              <a:spcAft>
                <a:spcPts val="0"/>
              </a:spcAft>
              <a:buNone/>
            </a:pPr>
            <a:r>
              <a:rPr lang="en" sz="1000">
                <a:solidFill>
                  <a:schemeClr val="dk1"/>
                </a:solidFill>
              </a:rPr>
              <a:t>Communication</a:t>
            </a:r>
            <a:endParaRPr sz="1000">
              <a:solidFill>
                <a:schemeClr val="dk1"/>
              </a:solidFill>
            </a:endParaRPr>
          </a:p>
          <a:p>
            <a:pPr indent="0" lvl="0" marL="139700" rtl="0" algn="l">
              <a:lnSpc>
                <a:spcPct val="115000"/>
              </a:lnSpc>
              <a:spcBef>
                <a:spcPts val="0"/>
              </a:spcBef>
              <a:spcAft>
                <a:spcPts val="0"/>
              </a:spcAft>
              <a:buNone/>
            </a:pPr>
            <a:r>
              <a:rPr lang="en" sz="1000">
                <a:solidFill>
                  <a:schemeClr val="dk1"/>
                </a:solidFill>
              </a:rPr>
              <a:t>Digital and Integrated Marketing Professional Sales</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Public service and public policy, BA</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Retail management, BA</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Sports business, BA</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Statistics, BA</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Supply chain management, BS</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Supply chain management and sustainability, BS, BA*</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Sustainability, BA</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Technology, BA</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Tourism, BA</a:t>
            </a:r>
            <a:endParaRPr sz="1000">
              <a:solidFill>
                <a:schemeClr val="dk1"/>
              </a:solidFill>
            </a:endParaRPr>
          </a:p>
          <a:p>
            <a:pPr indent="0" lvl="0" marL="0" rtl="0" algn="l">
              <a:lnSpc>
                <a:spcPct val="115000"/>
              </a:lnSpc>
              <a:spcBef>
                <a:spcPts val="0"/>
              </a:spcBef>
              <a:spcAft>
                <a:spcPts val="0"/>
              </a:spcAft>
              <a:buNone/>
            </a:pPr>
            <a:r>
              <a:t/>
            </a:r>
            <a:endParaRPr sz="1000">
              <a:solidFill>
                <a:schemeClr val="dk1"/>
              </a:solidFill>
            </a:endParaRPr>
          </a:p>
        </p:txBody>
      </p:sp>
      <p:sp>
        <p:nvSpPr>
          <p:cNvPr id="197" name="Google Shape;197;p28"/>
          <p:cNvSpPr/>
          <p:nvPr/>
        </p:nvSpPr>
        <p:spPr>
          <a:xfrm>
            <a:off x="311725" y="4146246"/>
            <a:ext cx="438300" cy="597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8"/>
          <p:cNvSpPr txBox="1"/>
          <p:nvPr/>
        </p:nvSpPr>
        <p:spPr>
          <a:xfrm>
            <a:off x="877775" y="3999100"/>
            <a:ext cx="1193100" cy="3540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 sz="1100">
                <a:solidFill>
                  <a:schemeClr val="dk1"/>
                </a:solidFill>
              </a:rPr>
              <a:t>Minors</a:t>
            </a:r>
            <a:r>
              <a:rPr b="1" lang="en" sz="1100">
                <a:solidFill>
                  <a:schemeClr val="dk1"/>
                </a:solidFill>
              </a:rPr>
              <a:t>:</a:t>
            </a:r>
            <a:endParaRPr b="1" sz="1100">
              <a:solidFill>
                <a:schemeClr val="dk1"/>
              </a:solidFill>
            </a:endParaRPr>
          </a:p>
        </p:txBody>
      </p:sp>
      <p:sp>
        <p:nvSpPr>
          <p:cNvPr id="199" name="Google Shape;199;p28"/>
          <p:cNvSpPr txBox="1"/>
          <p:nvPr/>
        </p:nvSpPr>
        <p:spPr>
          <a:xfrm>
            <a:off x="877775" y="4253350"/>
            <a:ext cx="3204300" cy="5157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lang="en" sz="1000">
                <a:solidFill>
                  <a:schemeClr val="dk1"/>
                </a:solidFill>
              </a:rPr>
              <a:t>Business </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Real Estate</a:t>
            </a:r>
            <a:endParaRPr sz="1000">
              <a:solidFill>
                <a:schemeClr val="dk1"/>
              </a:solidFill>
            </a:endParaRPr>
          </a:p>
        </p:txBody>
      </p:sp>
      <p:sp>
        <p:nvSpPr>
          <p:cNvPr id="200" name="Google Shape;200;p28"/>
          <p:cNvSpPr txBox="1"/>
          <p:nvPr/>
        </p:nvSpPr>
        <p:spPr>
          <a:xfrm>
            <a:off x="6484675" y="4200700"/>
            <a:ext cx="2516100" cy="903000"/>
          </a:xfrm>
          <a:prstGeom prst="rect">
            <a:avLst/>
          </a:prstGeom>
          <a:noFill/>
          <a:ln>
            <a:noFill/>
          </a:ln>
        </p:spPr>
        <p:txBody>
          <a:bodyPr anchorCtr="0" anchor="t" bIns="91425" lIns="0" spcFirstLastPara="1" rIns="0" wrap="square" tIns="91425">
            <a:spAutoFit/>
          </a:bodyPr>
          <a:lstStyle/>
          <a:p>
            <a:pPr indent="0" lvl="0" marL="0" rtl="0" algn="l">
              <a:lnSpc>
                <a:spcPct val="100000"/>
              </a:lnSpc>
              <a:spcBef>
                <a:spcPts val="0"/>
              </a:spcBef>
              <a:spcAft>
                <a:spcPts val="0"/>
              </a:spcAft>
              <a:buNone/>
            </a:pPr>
            <a:r>
              <a:rPr lang="en" sz="700">
                <a:solidFill>
                  <a:srgbClr val="808284"/>
                </a:solidFill>
              </a:rPr>
              <a:t>*  </a:t>
            </a:r>
            <a:r>
              <a:rPr lang="en" sz="700">
                <a:solidFill>
                  <a:srgbClr val="808284"/>
                </a:solidFill>
              </a:rPr>
              <a:t>Concurrent degrees</a:t>
            </a:r>
            <a:endParaRPr sz="700">
              <a:solidFill>
                <a:srgbClr val="808284"/>
              </a:solidFill>
            </a:endParaRPr>
          </a:p>
          <a:p>
            <a:pPr indent="0" lvl="0" marL="0" rtl="0" algn="l">
              <a:lnSpc>
                <a:spcPct val="100000"/>
              </a:lnSpc>
              <a:spcBef>
                <a:spcPts val="700"/>
              </a:spcBef>
              <a:spcAft>
                <a:spcPts val="0"/>
              </a:spcAft>
              <a:buNone/>
            </a:pPr>
            <a:r>
              <a:rPr lang="en" sz="700">
                <a:solidFill>
                  <a:srgbClr val="808284"/>
                </a:solidFill>
              </a:rPr>
              <a:t>*** Degree partnership with Ira A. Fulton School of Engineering and the Herberger Institute for Design and the Arts</a:t>
            </a:r>
            <a:endParaRPr sz="700">
              <a:solidFill>
                <a:srgbClr val="808284"/>
              </a:solidFill>
            </a:endParaRPr>
          </a:p>
          <a:p>
            <a:pPr indent="0" lvl="0" marL="0" rtl="0" algn="l">
              <a:lnSpc>
                <a:spcPct val="100000"/>
              </a:lnSpc>
              <a:spcBef>
                <a:spcPts val="700"/>
              </a:spcBef>
              <a:spcAft>
                <a:spcPts val="700"/>
              </a:spcAft>
              <a:buNone/>
            </a:pPr>
            <a:r>
              <a:rPr lang="en" sz="700">
                <a:solidFill>
                  <a:srgbClr val="808284"/>
                </a:solidFill>
              </a:rPr>
              <a:t>**** Dual degree partnership with Tecnológico de Monterrey/ EGADE Business School</a:t>
            </a:r>
            <a:endParaRPr sz="700">
              <a:solidFill>
                <a:srgbClr val="808284"/>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9"/>
          <p:cNvSpPr txBox="1"/>
          <p:nvPr>
            <p:ph type="title"/>
          </p:nvPr>
        </p:nvSpPr>
        <p:spPr>
          <a:xfrm>
            <a:off x="311700" y="447050"/>
            <a:ext cx="4133700" cy="572700"/>
          </a:xfrm>
          <a:prstGeom prst="rect">
            <a:avLst/>
          </a:prstGeom>
        </p:spPr>
        <p:txBody>
          <a:bodyPr anchorCtr="0" anchor="t" bIns="91425" lIns="0" spcFirstLastPara="1" rIns="91425" wrap="square" tIns="91425">
            <a:noAutofit/>
          </a:bodyPr>
          <a:lstStyle/>
          <a:p>
            <a:pPr indent="0" lvl="0" marL="0" rtl="0" algn="l">
              <a:lnSpc>
                <a:spcPct val="115000"/>
              </a:lnSpc>
              <a:spcBef>
                <a:spcPts val="0"/>
              </a:spcBef>
              <a:spcAft>
                <a:spcPts val="0"/>
              </a:spcAft>
              <a:buSzPts val="1100"/>
              <a:buNone/>
            </a:pPr>
            <a:r>
              <a:rPr b="1" lang="en" sz="2700"/>
              <a:t>W. P. Carey Programs</a:t>
            </a:r>
            <a:endParaRPr b="1" sz="2700"/>
          </a:p>
        </p:txBody>
      </p:sp>
      <p:sp>
        <p:nvSpPr>
          <p:cNvPr id="206" name="Google Shape;206;p29"/>
          <p:cNvSpPr/>
          <p:nvPr/>
        </p:nvSpPr>
        <p:spPr>
          <a:xfrm>
            <a:off x="311700" y="1498846"/>
            <a:ext cx="438300" cy="597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9"/>
          <p:cNvSpPr txBox="1"/>
          <p:nvPr/>
        </p:nvSpPr>
        <p:spPr>
          <a:xfrm>
            <a:off x="877750" y="1351700"/>
            <a:ext cx="3567600" cy="3540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 sz="1100">
                <a:solidFill>
                  <a:schemeClr val="dk1"/>
                </a:solidFill>
              </a:rPr>
              <a:t>Master’s of Business Admin (MBA):</a:t>
            </a:r>
            <a:endParaRPr b="1" sz="1100">
              <a:solidFill>
                <a:schemeClr val="dk1"/>
              </a:solidFill>
            </a:endParaRPr>
          </a:p>
        </p:txBody>
      </p:sp>
      <p:sp>
        <p:nvSpPr>
          <p:cNvPr id="208" name="Google Shape;208;p29"/>
          <p:cNvSpPr/>
          <p:nvPr/>
        </p:nvSpPr>
        <p:spPr>
          <a:xfrm>
            <a:off x="0" y="0"/>
            <a:ext cx="1665000" cy="1095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9"/>
          <p:cNvSpPr txBox="1"/>
          <p:nvPr>
            <p:ph type="title"/>
          </p:nvPr>
        </p:nvSpPr>
        <p:spPr>
          <a:xfrm>
            <a:off x="311700" y="957375"/>
            <a:ext cx="4133700" cy="406200"/>
          </a:xfrm>
          <a:prstGeom prst="rect">
            <a:avLst/>
          </a:prstGeom>
        </p:spPr>
        <p:txBody>
          <a:bodyPr anchorCtr="0" anchor="t" bIns="91425" lIns="0" spcFirstLastPara="1" rIns="91425" wrap="square" tIns="91425">
            <a:noAutofit/>
          </a:bodyPr>
          <a:lstStyle/>
          <a:p>
            <a:pPr indent="0" lvl="0" marL="0" rtl="0" algn="l">
              <a:lnSpc>
                <a:spcPct val="115000"/>
              </a:lnSpc>
              <a:spcBef>
                <a:spcPts val="0"/>
              </a:spcBef>
              <a:spcAft>
                <a:spcPts val="0"/>
              </a:spcAft>
              <a:buSzPts val="1100"/>
              <a:buNone/>
            </a:pPr>
            <a:r>
              <a:rPr b="1" lang="en" sz="1700"/>
              <a:t>Graduate</a:t>
            </a:r>
            <a:endParaRPr b="1" sz="1700"/>
          </a:p>
        </p:txBody>
      </p:sp>
      <p:sp>
        <p:nvSpPr>
          <p:cNvPr id="210" name="Google Shape;210;p29"/>
          <p:cNvSpPr txBox="1"/>
          <p:nvPr/>
        </p:nvSpPr>
        <p:spPr>
          <a:xfrm>
            <a:off x="877750" y="1605950"/>
            <a:ext cx="1926000" cy="5157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lang="en" sz="1000">
                <a:solidFill>
                  <a:schemeClr val="dk1"/>
                </a:solidFill>
              </a:rPr>
              <a:t>Evening MBA</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Executive MBA</a:t>
            </a:r>
            <a:endParaRPr b="1" sz="1000">
              <a:solidFill>
                <a:schemeClr val="dk1"/>
              </a:solidFill>
            </a:endParaRPr>
          </a:p>
        </p:txBody>
      </p:sp>
      <p:sp>
        <p:nvSpPr>
          <p:cNvPr id="211" name="Google Shape;211;p29"/>
          <p:cNvSpPr txBox="1"/>
          <p:nvPr/>
        </p:nvSpPr>
        <p:spPr>
          <a:xfrm>
            <a:off x="3794350" y="1605950"/>
            <a:ext cx="1926000" cy="5157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lang="en" sz="1000">
                <a:solidFill>
                  <a:schemeClr val="dk1"/>
                </a:solidFill>
              </a:rPr>
              <a:t>Full-time MBA</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Online MBA</a:t>
            </a:r>
            <a:endParaRPr sz="1000">
              <a:solidFill>
                <a:schemeClr val="dk1"/>
              </a:solidFill>
            </a:endParaRPr>
          </a:p>
        </p:txBody>
      </p:sp>
      <p:sp>
        <p:nvSpPr>
          <p:cNvPr id="212" name="Google Shape;212;p29"/>
          <p:cNvSpPr/>
          <p:nvPr/>
        </p:nvSpPr>
        <p:spPr>
          <a:xfrm>
            <a:off x="311700" y="2332021"/>
            <a:ext cx="438300" cy="597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9"/>
          <p:cNvSpPr txBox="1"/>
          <p:nvPr/>
        </p:nvSpPr>
        <p:spPr>
          <a:xfrm>
            <a:off x="877750" y="2184875"/>
            <a:ext cx="3567600" cy="3540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 sz="1100">
                <a:solidFill>
                  <a:schemeClr val="dk1"/>
                </a:solidFill>
              </a:rPr>
              <a:t>Specialized Master’s Degrees:</a:t>
            </a:r>
            <a:endParaRPr b="1" sz="1100">
              <a:solidFill>
                <a:schemeClr val="dk1"/>
              </a:solidFill>
            </a:endParaRPr>
          </a:p>
        </p:txBody>
      </p:sp>
      <p:sp>
        <p:nvSpPr>
          <p:cNvPr id="214" name="Google Shape;214;p29"/>
          <p:cNvSpPr txBox="1"/>
          <p:nvPr/>
        </p:nvSpPr>
        <p:spPr>
          <a:xfrm>
            <a:off x="877750" y="2439125"/>
            <a:ext cx="2403300" cy="12237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lang="en" sz="1000">
                <a:solidFill>
                  <a:schemeClr val="dk1"/>
                </a:solidFill>
              </a:rPr>
              <a:t>Master of Accountancy and Data Analytics (MACC)</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MACC in Los Angeles</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Master of Science in Business Analytics </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(MS-BA)</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Online MS-BA</a:t>
            </a:r>
            <a:endParaRPr sz="1000">
              <a:solidFill>
                <a:schemeClr val="dk1"/>
              </a:solidFill>
            </a:endParaRPr>
          </a:p>
        </p:txBody>
      </p:sp>
      <p:sp>
        <p:nvSpPr>
          <p:cNvPr id="215" name="Google Shape;215;p29"/>
          <p:cNvSpPr txBox="1"/>
          <p:nvPr/>
        </p:nvSpPr>
        <p:spPr>
          <a:xfrm>
            <a:off x="3794350" y="2439125"/>
            <a:ext cx="2332800" cy="12237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lang="en" sz="1000">
                <a:solidFill>
                  <a:schemeClr val="dk1"/>
                </a:solidFill>
              </a:rPr>
              <a:t>MS-BA in Los Angeles</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Master of Science in Finance</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Master of Science in Global Logistics</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Master of Science in Information </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Science Management</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Master of Science in Innovation and </a:t>
            </a:r>
            <a:endParaRPr sz="1000">
              <a:solidFill>
                <a:schemeClr val="dk1"/>
              </a:solidFill>
            </a:endParaRPr>
          </a:p>
        </p:txBody>
      </p:sp>
      <p:sp>
        <p:nvSpPr>
          <p:cNvPr id="216" name="Google Shape;216;p29"/>
          <p:cNvSpPr txBox="1"/>
          <p:nvPr/>
        </p:nvSpPr>
        <p:spPr>
          <a:xfrm>
            <a:off x="6482350" y="2439125"/>
            <a:ext cx="2244000" cy="12237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lang="en" sz="1000">
                <a:solidFill>
                  <a:schemeClr val="dk1"/>
                </a:solidFill>
              </a:rPr>
              <a:t>Venture Development***</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Master of Science in Management</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Master of Real Estate Development</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Online Master of Science in Supply </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Chain Management </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Master of Taxation and Data Analytics</a:t>
            </a:r>
            <a:endParaRPr sz="1000">
              <a:solidFill>
                <a:schemeClr val="dk1"/>
              </a:solidFill>
            </a:endParaRPr>
          </a:p>
        </p:txBody>
      </p:sp>
      <p:sp>
        <p:nvSpPr>
          <p:cNvPr id="217" name="Google Shape;217;p29"/>
          <p:cNvSpPr/>
          <p:nvPr/>
        </p:nvSpPr>
        <p:spPr>
          <a:xfrm>
            <a:off x="311725" y="3841446"/>
            <a:ext cx="438300" cy="597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9"/>
          <p:cNvSpPr txBox="1"/>
          <p:nvPr/>
        </p:nvSpPr>
        <p:spPr>
          <a:xfrm>
            <a:off x="877775" y="3694300"/>
            <a:ext cx="3567600" cy="3540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 sz="1100">
                <a:solidFill>
                  <a:schemeClr val="dk1"/>
                </a:solidFill>
              </a:rPr>
              <a:t>Degrees offered internationally:</a:t>
            </a:r>
            <a:endParaRPr b="1" sz="1100">
              <a:solidFill>
                <a:schemeClr val="dk1"/>
              </a:solidFill>
            </a:endParaRPr>
          </a:p>
        </p:txBody>
      </p:sp>
      <p:sp>
        <p:nvSpPr>
          <p:cNvPr id="219" name="Google Shape;219;p29"/>
          <p:cNvSpPr txBox="1"/>
          <p:nvPr/>
        </p:nvSpPr>
        <p:spPr>
          <a:xfrm>
            <a:off x="877775" y="3948550"/>
            <a:ext cx="3204300" cy="8697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lang="en" sz="1000">
                <a:solidFill>
                  <a:schemeClr val="dk1"/>
                </a:solidFill>
              </a:rPr>
              <a:t>Executive MBA (China)</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EGADE — W. P. Carey Executive MBA (Mexico)****</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Doctor of Business Administration (China)</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Master of Science in Management (China)</a:t>
            </a:r>
            <a:endParaRPr sz="1000">
              <a:solidFill>
                <a:schemeClr val="dk1"/>
              </a:solidFill>
            </a:endParaRPr>
          </a:p>
        </p:txBody>
      </p:sp>
      <p:sp>
        <p:nvSpPr>
          <p:cNvPr id="220" name="Google Shape;220;p29"/>
          <p:cNvSpPr txBox="1"/>
          <p:nvPr/>
        </p:nvSpPr>
        <p:spPr>
          <a:xfrm>
            <a:off x="6484675" y="4200700"/>
            <a:ext cx="2516100" cy="903000"/>
          </a:xfrm>
          <a:prstGeom prst="rect">
            <a:avLst/>
          </a:prstGeom>
          <a:noFill/>
          <a:ln>
            <a:noFill/>
          </a:ln>
        </p:spPr>
        <p:txBody>
          <a:bodyPr anchorCtr="0" anchor="t" bIns="91425" lIns="0" spcFirstLastPara="1" rIns="0" wrap="square" tIns="91425">
            <a:spAutoFit/>
          </a:bodyPr>
          <a:lstStyle/>
          <a:p>
            <a:pPr indent="0" lvl="0" marL="0" rtl="0" algn="l">
              <a:lnSpc>
                <a:spcPct val="100000"/>
              </a:lnSpc>
              <a:spcBef>
                <a:spcPts val="0"/>
              </a:spcBef>
              <a:spcAft>
                <a:spcPts val="0"/>
              </a:spcAft>
              <a:buNone/>
            </a:pPr>
            <a:r>
              <a:rPr lang="en" sz="700">
                <a:solidFill>
                  <a:srgbClr val="808284"/>
                </a:solidFill>
              </a:rPr>
              <a:t>*  Concurrent degrees</a:t>
            </a:r>
            <a:endParaRPr sz="700">
              <a:solidFill>
                <a:srgbClr val="808284"/>
              </a:solidFill>
            </a:endParaRPr>
          </a:p>
          <a:p>
            <a:pPr indent="0" lvl="0" marL="0" rtl="0" algn="l">
              <a:lnSpc>
                <a:spcPct val="100000"/>
              </a:lnSpc>
              <a:spcBef>
                <a:spcPts val="700"/>
              </a:spcBef>
              <a:spcAft>
                <a:spcPts val="0"/>
              </a:spcAft>
              <a:buNone/>
            </a:pPr>
            <a:r>
              <a:rPr lang="en" sz="700">
                <a:solidFill>
                  <a:srgbClr val="808284"/>
                </a:solidFill>
              </a:rPr>
              <a:t>*** Degree partnership with Ira A. Fulton School of Engineering and the Herberger Institute for Design and the Arts</a:t>
            </a:r>
            <a:endParaRPr sz="700">
              <a:solidFill>
                <a:srgbClr val="808284"/>
              </a:solidFill>
            </a:endParaRPr>
          </a:p>
          <a:p>
            <a:pPr indent="0" lvl="0" marL="0" rtl="0" algn="l">
              <a:lnSpc>
                <a:spcPct val="100000"/>
              </a:lnSpc>
              <a:spcBef>
                <a:spcPts val="700"/>
              </a:spcBef>
              <a:spcAft>
                <a:spcPts val="700"/>
              </a:spcAft>
              <a:buNone/>
            </a:pPr>
            <a:r>
              <a:rPr lang="en" sz="700">
                <a:solidFill>
                  <a:srgbClr val="808284"/>
                </a:solidFill>
              </a:rPr>
              <a:t>**** Dual degree partnership with Tecnológico de Monterrey/ EGADE Business School</a:t>
            </a:r>
            <a:endParaRPr sz="700">
              <a:solidFill>
                <a:srgbClr val="808284"/>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0"/>
          <p:cNvSpPr txBox="1"/>
          <p:nvPr>
            <p:ph type="title"/>
          </p:nvPr>
        </p:nvSpPr>
        <p:spPr>
          <a:xfrm>
            <a:off x="311700" y="447050"/>
            <a:ext cx="4133700" cy="572700"/>
          </a:xfrm>
          <a:prstGeom prst="rect">
            <a:avLst/>
          </a:prstGeom>
        </p:spPr>
        <p:txBody>
          <a:bodyPr anchorCtr="0" anchor="t" bIns="91425" lIns="0" spcFirstLastPara="1" rIns="91425" wrap="square" tIns="91425">
            <a:noAutofit/>
          </a:bodyPr>
          <a:lstStyle/>
          <a:p>
            <a:pPr indent="0" lvl="0" marL="0" rtl="0" algn="l">
              <a:lnSpc>
                <a:spcPct val="115000"/>
              </a:lnSpc>
              <a:spcBef>
                <a:spcPts val="0"/>
              </a:spcBef>
              <a:spcAft>
                <a:spcPts val="0"/>
              </a:spcAft>
              <a:buSzPts val="1100"/>
              <a:buNone/>
            </a:pPr>
            <a:r>
              <a:rPr b="1" lang="en" sz="2700"/>
              <a:t>W. P. Carey Programs</a:t>
            </a:r>
            <a:endParaRPr b="1" sz="2700"/>
          </a:p>
        </p:txBody>
      </p:sp>
      <p:sp>
        <p:nvSpPr>
          <p:cNvPr id="226" name="Google Shape;226;p30"/>
          <p:cNvSpPr/>
          <p:nvPr/>
        </p:nvSpPr>
        <p:spPr>
          <a:xfrm>
            <a:off x="311700" y="1498846"/>
            <a:ext cx="438300" cy="597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0"/>
          <p:cNvSpPr txBox="1"/>
          <p:nvPr/>
        </p:nvSpPr>
        <p:spPr>
          <a:xfrm>
            <a:off x="877750" y="1351700"/>
            <a:ext cx="3567600" cy="3540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 sz="1100">
                <a:solidFill>
                  <a:schemeClr val="dk1"/>
                </a:solidFill>
              </a:rPr>
              <a:t>PhD in Business Administration:</a:t>
            </a:r>
            <a:endParaRPr b="1" sz="1100">
              <a:solidFill>
                <a:schemeClr val="dk1"/>
              </a:solidFill>
            </a:endParaRPr>
          </a:p>
        </p:txBody>
      </p:sp>
      <p:sp>
        <p:nvSpPr>
          <p:cNvPr id="228" name="Google Shape;228;p30"/>
          <p:cNvSpPr/>
          <p:nvPr/>
        </p:nvSpPr>
        <p:spPr>
          <a:xfrm>
            <a:off x="0" y="0"/>
            <a:ext cx="1665000" cy="1095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0"/>
          <p:cNvSpPr txBox="1"/>
          <p:nvPr>
            <p:ph type="title"/>
          </p:nvPr>
        </p:nvSpPr>
        <p:spPr>
          <a:xfrm>
            <a:off x="311700" y="957375"/>
            <a:ext cx="4133700" cy="406200"/>
          </a:xfrm>
          <a:prstGeom prst="rect">
            <a:avLst/>
          </a:prstGeom>
        </p:spPr>
        <p:txBody>
          <a:bodyPr anchorCtr="0" anchor="t" bIns="91425" lIns="0" spcFirstLastPara="1" rIns="91425" wrap="square" tIns="91425">
            <a:noAutofit/>
          </a:bodyPr>
          <a:lstStyle/>
          <a:p>
            <a:pPr indent="0" lvl="0" marL="0" rtl="0" algn="l">
              <a:lnSpc>
                <a:spcPct val="115000"/>
              </a:lnSpc>
              <a:spcBef>
                <a:spcPts val="0"/>
              </a:spcBef>
              <a:spcAft>
                <a:spcPts val="0"/>
              </a:spcAft>
              <a:buSzPts val="1100"/>
              <a:buNone/>
            </a:pPr>
            <a:r>
              <a:rPr b="1" lang="en" sz="1700"/>
              <a:t>Doctorate</a:t>
            </a:r>
            <a:endParaRPr b="1" sz="1700"/>
          </a:p>
        </p:txBody>
      </p:sp>
      <p:sp>
        <p:nvSpPr>
          <p:cNvPr id="230" name="Google Shape;230;p30"/>
          <p:cNvSpPr txBox="1"/>
          <p:nvPr/>
        </p:nvSpPr>
        <p:spPr>
          <a:xfrm>
            <a:off x="877750" y="1605950"/>
            <a:ext cx="1926000" cy="6927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lang="en" sz="1000">
                <a:solidFill>
                  <a:schemeClr val="dk1"/>
                </a:solidFill>
              </a:rPr>
              <a:t>Accountancy</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Agribusiness</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Finance</a:t>
            </a:r>
            <a:endParaRPr sz="1000">
              <a:solidFill>
                <a:schemeClr val="dk1"/>
              </a:solidFill>
            </a:endParaRPr>
          </a:p>
        </p:txBody>
      </p:sp>
      <p:sp>
        <p:nvSpPr>
          <p:cNvPr id="231" name="Google Shape;231;p30"/>
          <p:cNvSpPr txBox="1"/>
          <p:nvPr/>
        </p:nvSpPr>
        <p:spPr>
          <a:xfrm>
            <a:off x="3794350" y="1605950"/>
            <a:ext cx="1926000" cy="6927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lang="en" sz="1000">
                <a:solidFill>
                  <a:schemeClr val="dk1"/>
                </a:solidFill>
              </a:rPr>
              <a:t>Information systems</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Management</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Marketing</a:t>
            </a:r>
            <a:endParaRPr sz="1000">
              <a:solidFill>
                <a:schemeClr val="dk1"/>
              </a:solidFill>
            </a:endParaRPr>
          </a:p>
        </p:txBody>
      </p:sp>
      <p:sp>
        <p:nvSpPr>
          <p:cNvPr id="232" name="Google Shape;232;p30"/>
          <p:cNvSpPr/>
          <p:nvPr/>
        </p:nvSpPr>
        <p:spPr>
          <a:xfrm>
            <a:off x="311700" y="2484421"/>
            <a:ext cx="438300" cy="597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0"/>
          <p:cNvSpPr txBox="1"/>
          <p:nvPr/>
        </p:nvSpPr>
        <p:spPr>
          <a:xfrm>
            <a:off x="877750" y="2337275"/>
            <a:ext cx="3567600" cy="3540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 sz="1100">
                <a:solidFill>
                  <a:schemeClr val="dk1"/>
                </a:solidFill>
              </a:rPr>
              <a:t>PhD in Economics</a:t>
            </a:r>
            <a:endParaRPr b="1" sz="1100">
              <a:solidFill>
                <a:schemeClr val="dk1"/>
              </a:solidFill>
            </a:endParaRPr>
          </a:p>
        </p:txBody>
      </p:sp>
      <p:sp>
        <p:nvSpPr>
          <p:cNvPr id="234" name="Google Shape;234;p30"/>
          <p:cNvSpPr txBox="1"/>
          <p:nvPr/>
        </p:nvSpPr>
        <p:spPr>
          <a:xfrm>
            <a:off x="6482350" y="1605950"/>
            <a:ext cx="2244000" cy="3387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lang="en" sz="1000">
                <a:solidFill>
                  <a:schemeClr val="dk1"/>
                </a:solidFill>
              </a:rPr>
              <a:t>Supply chain management</a:t>
            </a:r>
            <a:endParaRPr sz="1000">
              <a:solidFill>
                <a:schemeClr val="dk1"/>
              </a:solidFill>
            </a:endParaRPr>
          </a:p>
        </p:txBody>
      </p:sp>
      <p:cxnSp>
        <p:nvCxnSpPr>
          <p:cNvPr id="235" name="Google Shape;235;p30"/>
          <p:cNvCxnSpPr/>
          <p:nvPr/>
        </p:nvCxnSpPr>
        <p:spPr>
          <a:xfrm>
            <a:off x="311700" y="2949075"/>
            <a:ext cx="8499900" cy="0"/>
          </a:xfrm>
          <a:prstGeom prst="straightConnector1">
            <a:avLst/>
          </a:prstGeom>
          <a:noFill/>
          <a:ln cap="flat" cmpd="sng" w="9525">
            <a:solidFill>
              <a:schemeClr val="dk1"/>
            </a:solidFill>
            <a:prstDash val="solid"/>
            <a:round/>
            <a:headEnd len="med" w="med" type="none"/>
            <a:tailEnd len="med" w="med" type="none"/>
          </a:ln>
        </p:spPr>
      </p:cxnSp>
      <p:sp>
        <p:nvSpPr>
          <p:cNvPr id="236" name="Google Shape;236;p30"/>
          <p:cNvSpPr txBox="1"/>
          <p:nvPr/>
        </p:nvSpPr>
        <p:spPr>
          <a:xfrm>
            <a:off x="311775" y="3196200"/>
            <a:ext cx="8499900" cy="14007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lang="en" sz="1000">
                <a:solidFill>
                  <a:schemeClr val="dk1"/>
                </a:solidFill>
              </a:rPr>
              <a:t>A commitment to a small, tight-knit community. The resources of America’s largest university. World-renowned faculty whose research reframes the way we think about business. Each year, the W. P. Carey School of Business welcomes thousands of students from nearly 100 countries. Their diversity, passion, and global thinking will drive new ideas for decades to come.</a:t>
            </a:r>
            <a:endParaRPr sz="1000">
              <a:solidFill>
                <a:schemeClr val="dk1"/>
              </a:solidFill>
            </a:endParaRPr>
          </a:p>
          <a:p>
            <a:pPr indent="0" lvl="0" marL="0" rtl="0" algn="l">
              <a:lnSpc>
                <a:spcPct val="115000"/>
              </a:lnSpc>
              <a:spcBef>
                <a:spcPts val="0"/>
              </a:spcBef>
              <a:spcAft>
                <a:spcPts val="0"/>
              </a:spcAft>
              <a:buNone/>
            </a:pPr>
            <a:r>
              <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To meet the demands of our students and the marketplace, we constantly evaluate and introduce degree options and flexible formats to ensure that a quality business education is always within reach. And we leverage ASU’s approach to interdisciplinary education, tapping into the expertise of schools and colleges across the New American University  — engineering, law, design, communication, sustainability, and more.</a:t>
            </a:r>
            <a:endParaRPr sz="10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1"/>
          <p:cNvSpPr txBox="1"/>
          <p:nvPr/>
        </p:nvSpPr>
        <p:spPr>
          <a:xfrm>
            <a:off x="5897150" y="3619325"/>
            <a:ext cx="3076500" cy="14007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lang="en" sz="1000">
                <a:solidFill>
                  <a:srgbClr val="FFFFFF"/>
                </a:solidFill>
              </a:rPr>
              <a:t>Leveraging partnerships with the world’s top companies across industries, the W. P. Carey School and ASU have developed degree and non-degree programs rooted in business fundamentals and emerging trends, with a focus on flexibility to meet learners where they are.</a:t>
            </a:r>
            <a:endParaRPr sz="1000">
              <a:solidFill>
                <a:srgbClr val="FFFFFF"/>
              </a:solidFill>
            </a:endParaRPr>
          </a:p>
          <a:p>
            <a:pPr indent="0" lvl="0" marL="0" rtl="0" algn="l">
              <a:spcBef>
                <a:spcPts val="0"/>
              </a:spcBef>
              <a:spcAft>
                <a:spcPts val="0"/>
              </a:spcAft>
              <a:buNone/>
            </a:pPr>
            <a:r>
              <a:t/>
            </a:r>
            <a:endParaRPr sz="1000">
              <a:solidFill>
                <a:srgbClr val="FFFFFF"/>
              </a:solidFill>
            </a:endParaRPr>
          </a:p>
        </p:txBody>
      </p:sp>
      <p:pic>
        <p:nvPicPr>
          <p:cNvPr id="242" name="Google Shape;242;p31"/>
          <p:cNvPicPr preferRelativeResize="0"/>
          <p:nvPr/>
        </p:nvPicPr>
        <p:blipFill>
          <a:blip r:embed="rId3">
            <a:alphaModFix/>
          </a:blip>
          <a:stretch>
            <a:fillRect/>
          </a:stretch>
        </p:blipFill>
        <p:spPr>
          <a:xfrm>
            <a:off x="-23416" y="390500"/>
            <a:ext cx="9243617" cy="2108700"/>
          </a:xfrm>
          <a:prstGeom prst="rect">
            <a:avLst/>
          </a:prstGeom>
          <a:noFill/>
          <a:ln>
            <a:noFill/>
          </a:ln>
        </p:spPr>
      </p:pic>
      <p:pic>
        <p:nvPicPr>
          <p:cNvPr id="243" name="Google Shape;243;p31"/>
          <p:cNvPicPr preferRelativeResize="0"/>
          <p:nvPr/>
        </p:nvPicPr>
        <p:blipFill>
          <a:blip r:embed="rId4">
            <a:alphaModFix/>
          </a:blip>
          <a:stretch>
            <a:fillRect/>
          </a:stretch>
        </p:blipFill>
        <p:spPr>
          <a:xfrm>
            <a:off x="-152400" y="3143350"/>
            <a:ext cx="5734738" cy="2108700"/>
          </a:xfrm>
          <a:prstGeom prst="rect">
            <a:avLst/>
          </a:prstGeom>
          <a:noFill/>
          <a:ln>
            <a:noFill/>
          </a:ln>
        </p:spPr>
      </p:pic>
      <p:sp>
        <p:nvSpPr>
          <p:cNvPr id="244" name="Google Shape;244;p31"/>
          <p:cNvSpPr txBox="1"/>
          <p:nvPr/>
        </p:nvSpPr>
        <p:spPr>
          <a:xfrm>
            <a:off x="5897150" y="3195775"/>
            <a:ext cx="2266800" cy="383400"/>
          </a:xfrm>
          <a:prstGeom prst="rect">
            <a:avLst/>
          </a:prstGeom>
          <a:solidFill>
            <a:srgbClr val="FFC729"/>
          </a:solidFill>
          <a:ln>
            <a:noFill/>
          </a:ln>
        </p:spPr>
        <p:txBody>
          <a:bodyPr anchorCtr="0" anchor="t" bIns="91425" lIns="0" spcFirstLastPara="1" rIns="91425" wrap="square" tIns="0">
            <a:noAutofit/>
          </a:bodyPr>
          <a:lstStyle/>
          <a:p>
            <a:pPr indent="0" lvl="0" marL="101600" rtl="0" algn="l">
              <a:lnSpc>
                <a:spcPct val="115000"/>
              </a:lnSpc>
              <a:spcBef>
                <a:spcPts val="0"/>
              </a:spcBef>
              <a:spcAft>
                <a:spcPts val="0"/>
              </a:spcAft>
              <a:buNone/>
            </a:pPr>
            <a:r>
              <a:rPr b="1" lang="en" sz="2400">
                <a:solidFill>
                  <a:schemeClr val="dk1"/>
                </a:solidFill>
              </a:rPr>
              <a:t>and initiatives</a:t>
            </a:r>
            <a:endParaRPr b="1" sz="2400">
              <a:solidFill>
                <a:schemeClr val="dk1"/>
              </a:solidFill>
            </a:endParaRPr>
          </a:p>
        </p:txBody>
      </p:sp>
      <p:sp>
        <p:nvSpPr>
          <p:cNvPr id="245" name="Google Shape;245;p31"/>
          <p:cNvSpPr txBox="1"/>
          <p:nvPr/>
        </p:nvSpPr>
        <p:spPr>
          <a:xfrm>
            <a:off x="5897150" y="2867563"/>
            <a:ext cx="2966100" cy="383400"/>
          </a:xfrm>
          <a:prstGeom prst="rect">
            <a:avLst/>
          </a:prstGeom>
          <a:solidFill>
            <a:srgbClr val="FFC729"/>
          </a:solidFill>
          <a:ln>
            <a:noFill/>
          </a:ln>
        </p:spPr>
        <p:txBody>
          <a:bodyPr anchorCtr="0" anchor="t" bIns="91425" lIns="0" spcFirstLastPara="1" rIns="91425" wrap="square" tIns="0">
            <a:noAutofit/>
          </a:bodyPr>
          <a:lstStyle/>
          <a:p>
            <a:pPr indent="0" lvl="0" marL="101600" rtl="0" algn="l">
              <a:lnSpc>
                <a:spcPct val="115000"/>
              </a:lnSpc>
              <a:spcBef>
                <a:spcPts val="0"/>
              </a:spcBef>
              <a:spcAft>
                <a:spcPts val="0"/>
              </a:spcAft>
              <a:buNone/>
            </a:pPr>
            <a:r>
              <a:rPr b="1" lang="en" sz="2400">
                <a:solidFill>
                  <a:schemeClr val="dk1"/>
                </a:solidFill>
              </a:rPr>
              <a:t>Corporate partners</a:t>
            </a:r>
            <a:endParaRPr b="1" sz="24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2"/>
          <p:cNvSpPr txBox="1"/>
          <p:nvPr>
            <p:ph type="title"/>
          </p:nvPr>
        </p:nvSpPr>
        <p:spPr>
          <a:xfrm>
            <a:off x="311700" y="447050"/>
            <a:ext cx="4133700" cy="572700"/>
          </a:xfrm>
          <a:prstGeom prst="rect">
            <a:avLst/>
          </a:prstGeom>
        </p:spPr>
        <p:txBody>
          <a:bodyPr anchorCtr="0" anchor="t" bIns="91425" lIns="0" spcFirstLastPara="1" rIns="91425" wrap="square" tIns="91425">
            <a:noAutofit/>
          </a:bodyPr>
          <a:lstStyle/>
          <a:p>
            <a:pPr indent="0" lvl="0" marL="0" rtl="0" algn="l">
              <a:lnSpc>
                <a:spcPct val="115000"/>
              </a:lnSpc>
              <a:spcBef>
                <a:spcPts val="0"/>
              </a:spcBef>
              <a:spcAft>
                <a:spcPts val="0"/>
              </a:spcAft>
              <a:buSzPts val="1100"/>
              <a:buNone/>
            </a:pPr>
            <a:r>
              <a:rPr b="1" lang="en" sz="2700"/>
              <a:t>Innovative partnerships</a:t>
            </a:r>
            <a:endParaRPr b="1" sz="2700"/>
          </a:p>
        </p:txBody>
      </p:sp>
      <p:sp>
        <p:nvSpPr>
          <p:cNvPr id="251" name="Google Shape;251;p32"/>
          <p:cNvSpPr/>
          <p:nvPr/>
        </p:nvSpPr>
        <p:spPr>
          <a:xfrm>
            <a:off x="311700" y="2243802"/>
            <a:ext cx="438300" cy="597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2"/>
          <p:cNvSpPr txBox="1"/>
          <p:nvPr/>
        </p:nvSpPr>
        <p:spPr>
          <a:xfrm>
            <a:off x="877750" y="2096656"/>
            <a:ext cx="3567600" cy="3540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 sz="1100">
                <a:solidFill>
                  <a:schemeClr val="dk1"/>
                </a:solidFill>
              </a:rPr>
              <a:t>Salt River Project</a:t>
            </a:r>
            <a:endParaRPr b="1" sz="1100">
              <a:solidFill>
                <a:schemeClr val="dk1"/>
              </a:solidFill>
            </a:endParaRPr>
          </a:p>
        </p:txBody>
      </p:sp>
      <p:sp>
        <p:nvSpPr>
          <p:cNvPr id="253" name="Google Shape;253;p32"/>
          <p:cNvSpPr/>
          <p:nvPr/>
        </p:nvSpPr>
        <p:spPr>
          <a:xfrm>
            <a:off x="0" y="0"/>
            <a:ext cx="1665000" cy="1095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2"/>
          <p:cNvSpPr txBox="1"/>
          <p:nvPr/>
        </p:nvSpPr>
        <p:spPr>
          <a:xfrm>
            <a:off x="877750" y="2350906"/>
            <a:ext cx="3937200" cy="10467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700"/>
              </a:spcAft>
              <a:buNone/>
            </a:pPr>
            <a:r>
              <a:rPr b="1" lang="en" sz="1000">
                <a:solidFill>
                  <a:schemeClr val="dk1"/>
                </a:solidFill>
              </a:rPr>
              <a:t>A</a:t>
            </a:r>
            <a:r>
              <a:rPr b="1" lang="en" sz="1000">
                <a:solidFill>
                  <a:schemeClr val="dk1"/>
                </a:solidFill>
              </a:rPr>
              <a:t> </a:t>
            </a:r>
            <a:r>
              <a:rPr b="1" lang="en" sz="1000">
                <a:solidFill>
                  <a:schemeClr val="dk1"/>
                </a:solidFill>
              </a:rPr>
              <a:t>credit-bearing, three-course program</a:t>
            </a:r>
            <a:r>
              <a:rPr lang="en" sz="1000">
                <a:solidFill>
                  <a:schemeClr val="dk1"/>
                </a:solidFill>
              </a:rPr>
              <a:t> focusing on MBA foundation curriculum (Financial Accounting, Organizational Behavior, and Sources of Competitive Advantage) that can be taken as a stand-alone program and can be leveraged as a pathway to a full MBA program. </a:t>
            </a:r>
            <a:endParaRPr sz="1000">
              <a:solidFill>
                <a:schemeClr val="dk1"/>
              </a:solidFill>
            </a:endParaRPr>
          </a:p>
        </p:txBody>
      </p:sp>
      <p:sp>
        <p:nvSpPr>
          <p:cNvPr id="255" name="Google Shape;255;p32"/>
          <p:cNvSpPr txBox="1"/>
          <p:nvPr/>
        </p:nvSpPr>
        <p:spPr>
          <a:xfrm>
            <a:off x="4986800" y="2350906"/>
            <a:ext cx="3937200" cy="6927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700"/>
              </a:spcAft>
              <a:buNone/>
            </a:pPr>
            <a:r>
              <a:rPr lang="en" sz="1000">
                <a:solidFill>
                  <a:schemeClr val="dk1"/>
                </a:solidFill>
              </a:rPr>
              <a:t>The program is delivered as a hybrid modality where classes take place synchronously in a remote environment through Zoom, supported by an online course shell.</a:t>
            </a:r>
            <a:endParaRPr sz="1100">
              <a:solidFill>
                <a:schemeClr val="dk1"/>
              </a:solidFill>
            </a:endParaRPr>
          </a:p>
        </p:txBody>
      </p:sp>
      <p:sp>
        <p:nvSpPr>
          <p:cNvPr id="256" name="Google Shape;256;p32"/>
          <p:cNvSpPr txBox="1"/>
          <p:nvPr/>
        </p:nvSpPr>
        <p:spPr>
          <a:xfrm>
            <a:off x="311775" y="986400"/>
            <a:ext cx="5397900" cy="11175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lang="en" sz="1100">
                <a:solidFill>
                  <a:srgbClr val="808284"/>
                </a:solidFill>
              </a:rPr>
              <a:t>The W. P. Carey School of Business works alongside ASU and corporate partners to expand on our vision of rethinking the nature of business. Through key partnerships and long-term initiatives, we are dedicated to meeting learners where they are — in their career and their life.</a:t>
            </a:r>
            <a:endParaRPr sz="1100">
              <a:solidFill>
                <a:srgbClr val="808284"/>
              </a:solidFill>
            </a:endParaRPr>
          </a:p>
          <a:p>
            <a:pPr indent="0" lvl="0" marL="0" rtl="0" algn="l">
              <a:lnSpc>
                <a:spcPct val="115000"/>
              </a:lnSpc>
              <a:spcBef>
                <a:spcPts val="0"/>
              </a:spcBef>
              <a:spcAft>
                <a:spcPts val="0"/>
              </a:spcAft>
              <a:buNone/>
            </a:pPr>
            <a:r>
              <a:t/>
            </a:r>
            <a:endParaRPr sz="1000">
              <a:solidFill>
                <a:schemeClr val="dk1"/>
              </a:solidFill>
            </a:endParaRPr>
          </a:p>
        </p:txBody>
      </p:sp>
      <p:pic>
        <p:nvPicPr>
          <p:cNvPr id="257" name="Google Shape;257;p32"/>
          <p:cNvPicPr preferRelativeResize="0"/>
          <p:nvPr/>
        </p:nvPicPr>
        <p:blipFill>
          <a:blip r:embed="rId3">
            <a:alphaModFix/>
          </a:blip>
          <a:stretch>
            <a:fillRect/>
          </a:stretch>
        </p:blipFill>
        <p:spPr>
          <a:xfrm>
            <a:off x="0" y="3698408"/>
            <a:ext cx="7627099" cy="1453917"/>
          </a:xfrm>
          <a:prstGeom prst="rect">
            <a:avLst/>
          </a:prstGeom>
          <a:noFill/>
          <a:ln>
            <a:noFill/>
          </a:ln>
        </p:spPr>
      </p:pic>
      <p:sp>
        <p:nvSpPr>
          <p:cNvPr id="258" name="Google Shape;258;p32"/>
          <p:cNvSpPr/>
          <p:nvPr/>
        </p:nvSpPr>
        <p:spPr>
          <a:xfrm>
            <a:off x="7669800" y="3702800"/>
            <a:ext cx="1474200" cy="14451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3"/>
          <p:cNvSpPr txBox="1"/>
          <p:nvPr>
            <p:ph type="title"/>
          </p:nvPr>
        </p:nvSpPr>
        <p:spPr>
          <a:xfrm>
            <a:off x="311700" y="447050"/>
            <a:ext cx="4133700" cy="572700"/>
          </a:xfrm>
          <a:prstGeom prst="rect">
            <a:avLst/>
          </a:prstGeom>
        </p:spPr>
        <p:txBody>
          <a:bodyPr anchorCtr="0" anchor="t" bIns="91425" lIns="0" spcFirstLastPara="1" rIns="91425" wrap="square" tIns="91425">
            <a:noAutofit/>
          </a:bodyPr>
          <a:lstStyle/>
          <a:p>
            <a:pPr indent="0" lvl="0" marL="0" rtl="0" algn="l">
              <a:lnSpc>
                <a:spcPct val="115000"/>
              </a:lnSpc>
              <a:spcBef>
                <a:spcPts val="0"/>
              </a:spcBef>
              <a:spcAft>
                <a:spcPts val="0"/>
              </a:spcAft>
              <a:buSzPts val="1100"/>
              <a:buNone/>
            </a:pPr>
            <a:r>
              <a:rPr b="1" lang="en" sz="2700"/>
              <a:t>Innovative partnerships</a:t>
            </a:r>
            <a:endParaRPr b="1" sz="2700"/>
          </a:p>
        </p:txBody>
      </p:sp>
      <p:sp>
        <p:nvSpPr>
          <p:cNvPr id="264" name="Google Shape;264;p33"/>
          <p:cNvSpPr/>
          <p:nvPr/>
        </p:nvSpPr>
        <p:spPr>
          <a:xfrm>
            <a:off x="311700" y="2243802"/>
            <a:ext cx="438300" cy="597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3"/>
          <p:cNvSpPr txBox="1"/>
          <p:nvPr/>
        </p:nvSpPr>
        <p:spPr>
          <a:xfrm>
            <a:off x="877750" y="2096656"/>
            <a:ext cx="3567600" cy="3540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 sz="1100">
                <a:solidFill>
                  <a:schemeClr val="dk1"/>
                </a:solidFill>
              </a:rPr>
              <a:t>Cognizant</a:t>
            </a:r>
            <a:endParaRPr b="1" sz="1100">
              <a:solidFill>
                <a:schemeClr val="dk1"/>
              </a:solidFill>
            </a:endParaRPr>
          </a:p>
        </p:txBody>
      </p:sp>
      <p:sp>
        <p:nvSpPr>
          <p:cNvPr id="266" name="Google Shape;266;p33"/>
          <p:cNvSpPr/>
          <p:nvPr/>
        </p:nvSpPr>
        <p:spPr>
          <a:xfrm>
            <a:off x="0" y="0"/>
            <a:ext cx="1665000" cy="1095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3"/>
          <p:cNvSpPr txBox="1"/>
          <p:nvPr/>
        </p:nvSpPr>
        <p:spPr>
          <a:xfrm>
            <a:off x="877750" y="2350906"/>
            <a:ext cx="3937200" cy="8697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700"/>
              </a:spcAft>
              <a:buNone/>
            </a:pPr>
            <a:r>
              <a:rPr lang="en" sz="1000">
                <a:solidFill>
                  <a:schemeClr val="dk1"/>
                </a:solidFill>
              </a:rPr>
              <a:t>To meet its growing demand for business analysts, Cognizant Consulting has partnered with ASU and the W. P. Carey School of Business to offer the Cognizant </a:t>
            </a:r>
            <a:r>
              <a:rPr b="1" lang="en" sz="1000">
                <a:solidFill>
                  <a:schemeClr val="dk1"/>
                </a:solidFill>
              </a:rPr>
              <a:t>Digital Business Analyst Certificate Program</a:t>
            </a:r>
            <a:r>
              <a:rPr lang="en" sz="1000">
                <a:solidFill>
                  <a:schemeClr val="dk1"/>
                </a:solidFill>
              </a:rPr>
              <a:t>, a train-to-hire program. The curriculum </a:t>
            </a:r>
            <a:endParaRPr b="1" sz="1000">
              <a:solidFill>
                <a:schemeClr val="dk1"/>
              </a:solidFill>
            </a:endParaRPr>
          </a:p>
        </p:txBody>
      </p:sp>
      <p:sp>
        <p:nvSpPr>
          <p:cNvPr id="268" name="Google Shape;268;p33"/>
          <p:cNvSpPr txBox="1"/>
          <p:nvPr/>
        </p:nvSpPr>
        <p:spPr>
          <a:xfrm>
            <a:off x="4986800" y="2350906"/>
            <a:ext cx="3937200" cy="8697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700"/>
              </a:spcAft>
              <a:buNone/>
            </a:pPr>
            <a:r>
              <a:rPr lang="en" sz="1000">
                <a:solidFill>
                  <a:schemeClr val="dk1"/>
                </a:solidFill>
              </a:rPr>
              <a:t>focuses on specific skills needed to succeed at Cognizant, and ensures the opportunity to secure an interview for graduates. 90% of students who completed this program in spring 2019 received an offer to join Cognizant as business analysts.</a:t>
            </a:r>
            <a:endParaRPr sz="1000">
              <a:solidFill>
                <a:schemeClr val="dk1"/>
              </a:solidFill>
            </a:endParaRPr>
          </a:p>
        </p:txBody>
      </p:sp>
      <p:sp>
        <p:nvSpPr>
          <p:cNvPr id="269" name="Google Shape;269;p33"/>
          <p:cNvSpPr txBox="1"/>
          <p:nvPr/>
        </p:nvSpPr>
        <p:spPr>
          <a:xfrm>
            <a:off x="311775" y="986400"/>
            <a:ext cx="5397900" cy="11175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lang="en" sz="1100">
                <a:solidFill>
                  <a:srgbClr val="808284"/>
                </a:solidFill>
              </a:rPr>
              <a:t>The W. P. Carey School of Business works alongside ASU and corporate partners to expand on our vision of rethinking the nature of business. Through key partnerships and long-term initiatives, we are dedicated to meeting learners where they are — in their career and their life.</a:t>
            </a:r>
            <a:endParaRPr sz="1100">
              <a:solidFill>
                <a:srgbClr val="808284"/>
              </a:solidFill>
            </a:endParaRPr>
          </a:p>
          <a:p>
            <a:pPr indent="0" lvl="0" marL="0" rtl="0" algn="l">
              <a:lnSpc>
                <a:spcPct val="115000"/>
              </a:lnSpc>
              <a:spcBef>
                <a:spcPts val="0"/>
              </a:spcBef>
              <a:spcAft>
                <a:spcPts val="0"/>
              </a:spcAft>
              <a:buNone/>
            </a:pPr>
            <a:r>
              <a:t/>
            </a:r>
            <a:endParaRPr sz="1000">
              <a:solidFill>
                <a:schemeClr val="dk1"/>
              </a:solidFill>
            </a:endParaRPr>
          </a:p>
        </p:txBody>
      </p:sp>
      <p:sp>
        <p:nvSpPr>
          <p:cNvPr id="270" name="Google Shape;270;p33"/>
          <p:cNvSpPr/>
          <p:nvPr/>
        </p:nvSpPr>
        <p:spPr>
          <a:xfrm>
            <a:off x="7669800" y="3702800"/>
            <a:ext cx="1474200" cy="14451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1" name="Google Shape;271;p33"/>
          <p:cNvPicPr preferRelativeResize="0"/>
          <p:nvPr/>
        </p:nvPicPr>
        <p:blipFill>
          <a:blip r:embed="rId3">
            <a:alphaModFix/>
          </a:blip>
          <a:stretch>
            <a:fillRect/>
          </a:stretch>
        </p:blipFill>
        <p:spPr>
          <a:xfrm>
            <a:off x="-12" y="3698400"/>
            <a:ext cx="7627114" cy="14539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4"/>
          <p:cNvSpPr txBox="1"/>
          <p:nvPr>
            <p:ph type="title"/>
          </p:nvPr>
        </p:nvSpPr>
        <p:spPr>
          <a:xfrm>
            <a:off x="311700" y="447050"/>
            <a:ext cx="4133700" cy="572700"/>
          </a:xfrm>
          <a:prstGeom prst="rect">
            <a:avLst/>
          </a:prstGeom>
        </p:spPr>
        <p:txBody>
          <a:bodyPr anchorCtr="0" anchor="t" bIns="91425" lIns="0" spcFirstLastPara="1" rIns="91425" wrap="square" tIns="91425">
            <a:noAutofit/>
          </a:bodyPr>
          <a:lstStyle/>
          <a:p>
            <a:pPr indent="0" lvl="0" marL="0" rtl="0" algn="l">
              <a:lnSpc>
                <a:spcPct val="115000"/>
              </a:lnSpc>
              <a:spcBef>
                <a:spcPts val="0"/>
              </a:spcBef>
              <a:spcAft>
                <a:spcPts val="0"/>
              </a:spcAft>
              <a:buSzPts val="1100"/>
              <a:buNone/>
            </a:pPr>
            <a:r>
              <a:rPr b="1" lang="en" sz="2700"/>
              <a:t>Innovative partnerships</a:t>
            </a:r>
            <a:endParaRPr b="1" sz="2700"/>
          </a:p>
        </p:txBody>
      </p:sp>
      <p:sp>
        <p:nvSpPr>
          <p:cNvPr id="277" name="Google Shape;277;p34"/>
          <p:cNvSpPr/>
          <p:nvPr/>
        </p:nvSpPr>
        <p:spPr>
          <a:xfrm>
            <a:off x="311700" y="2243802"/>
            <a:ext cx="438300" cy="597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4"/>
          <p:cNvSpPr txBox="1"/>
          <p:nvPr/>
        </p:nvSpPr>
        <p:spPr>
          <a:xfrm>
            <a:off x="877750" y="2096656"/>
            <a:ext cx="3567600" cy="3540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 sz="1100">
                <a:solidFill>
                  <a:schemeClr val="dk1"/>
                </a:solidFill>
              </a:rPr>
              <a:t>Chemonics</a:t>
            </a:r>
            <a:endParaRPr b="1" sz="1100">
              <a:solidFill>
                <a:schemeClr val="dk1"/>
              </a:solidFill>
            </a:endParaRPr>
          </a:p>
        </p:txBody>
      </p:sp>
      <p:sp>
        <p:nvSpPr>
          <p:cNvPr id="279" name="Google Shape;279;p34"/>
          <p:cNvSpPr/>
          <p:nvPr/>
        </p:nvSpPr>
        <p:spPr>
          <a:xfrm>
            <a:off x="0" y="0"/>
            <a:ext cx="1665000" cy="1095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34"/>
          <p:cNvSpPr txBox="1"/>
          <p:nvPr/>
        </p:nvSpPr>
        <p:spPr>
          <a:xfrm>
            <a:off x="877750" y="2350900"/>
            <a:ext cx="3937200" cy="20214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 sz="1000">
                <a:solidFill>
                  <a:schemeClr val="dk1"/>
                </a:solidFill>
              </a:rPr>
              <a:t>MiniMaster’s in Leadership and Management: A three-course management and leadership program</a:t>
            </a:r>
            <a:r>
              <a:rPr lang="en" sz="1000">
                <a:solidFill>
                  <a:schemeClr val="dk1"/>
                </a:solidFill>
              </a:rPr>
              <a:t> tailored to the unique needs of a large international aid development organization that operates in over 90 countries worldwide. The program’s courses focus on leading change, project leadership, and designing/leading teams, and are delivered asynchronously online. The courses, which have been specifically designed and are taught by 	  W. P. Carey faculty, include guest lectures from a range of faculty members, expert contributors, reflections, and panels from our</a:t>
            </a:r>
            <a:endParaRPr sz="1000">
              <a:solidFill>
                <a:schemeClr val="dk1"/>
              </a:solidFill>
            </a:endParaRPr>
          </a:p>
          <a:p>
            <a:pPr indent="0" lvl="0" marL="0" rtl="0" algn="l">
              <a:lnSpc>
                <a:spcPct val="115000"/>
              </a:lnSpc>
              <a:spcBef>
                <a:spcPts val="700"/>
              </a:spcBef>
              <a:spcAft>
                <a:spcPts val="700"/>
              </a:spcAft>
              <a:buNone/>
            </a:pPr>
            <a:r>
              <a:t/>
            </a:r>
            <a:endParaRPr b="1" sz="1000">
              <a:solidFill>
                <a:schemeClr val="dk1"/>
              </a:solidFill>
            </a:endParaRPr>
          </a:p>
        </p:txBody>
      </p:sp>
      <p:sp>
        <p:nvSpPr>
          <p:cNvPr id="281" name="Google Shape;281;p34"/>
          <p:cNvSpPr txBox="1"/>
          <p:nvPr/>
        </p:nvSpPr>
        <p:spPr>
          <a:xfrm>
            <a:off x="4986800" y="2350900"/>
            <a:ext cx="3988200" cy="20214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lang="en" sz="1000">
                <a:solidFill>
                  <a:schemeClr val="dk1"/>
                </a:solidFill>
              </a:rPr>
              <a:t>partner’s leadership team to provide program participants broad perspectives on management and leadership, which is incredibly important since participants hail from diverse backgrounds from the U.S. and around the world. The program is offered as a non-credit professional credential with the option to convert coursework for credit into designated ASU graduate programs. In 2020, the 	   W. P. Carey School and its partner successfully concluded a fourth cohort of a similar employee program focused on Supply Chain Management, the MiniMaster’s in Supply Chain Management.</a:t>
            </a:r>
            <a:endParaRPr sz="1000">
              <a:solidFill>
                <a:schemeClr val="dk1"/>
              </a:solidFill>
            </a:endParaRPr>
          </a:p>
          <a:p>
            <a:pPr indent="0" lvl="0" marL="0" rtl="0" algn="l">
              <a:lnSpc>
                <a:spcPct val="115000"/>
              </a:lnSpc>
              <a:spcBef>
                <a:spcPts val="700"/>
              </a:spcBef>
              <a:spcAft>
                <a:spcPts val="700"/>
              </a:spcAft>
              <a:buNone/>
            </a:pPr>
            <a:r>
              <a:t/>
            </a:r>
            <a:endParaRPr sz="1000">
              <a:solidFill>
                <a:schemeClr val="dk1"/>
              </a:solidFill>
            </a:endParaRPr>
          </a:p>
        </p:txBody>
      </p:sp>
      <p:sp>
        <p:nvSpPr>
          <p:cNvPr id="282" name="Google Shape;282;p34"/>
          <p:cNvSpPr txBox="1"/>
          <p:nvPr/>
        </p:nvSpPr>
        <p:spPr>
          <a:xfrm>
            <a:off x="311775" y="986400"/>
            <a:ext cx="5397900" cy="11175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lang="en" sz="1100">
                <a:solidFill>
                  <a:srgbClr val="808284"/>
                </a:solidFill>
              </a:rPr>
              <a:t>The W. P. Carey School of Business works alongside ASU and corporate partners to expand on our vision of rethinking the nature of business. Through key partnerships and long-term initiatives, we are dedicated to meeting learners where they are — in their career and their life.</a:t>
            </a:r>
            <a:endParaRPr sz="1100">
              <a:solidFill>
                <a:srgbClr val="808284"/>
              </a:solidFill>
            </a:endParaRPr>
          </a:p>
          <a:p>
            <a:pPr indent="0" lvl="0" marL="0" rtl="0" algn="l">
              <a:lnSpc>
                <a:spcPct val="115000"/>
              </a:lnSpc>
              <a:spcBef>
                <a:spcPts val="0"/>
              </a:spcBef>
              <a:spcAft>
                <a:spcPts val="0"/>
              </a:spcAft>
              <a:buNone/>
            </a:pPr>
            <a:r>
              <a:t/>
            </a:r>
            <a:endParaRPr sz="1000">
              <a:solidFill>
                <a:schemeClr val="dk1"/>
              </a:solidFill>
            </a:endParaRPr>
          </a:p>
        </p:txBody>
      </p:sp>
      <p:sp>
        <p:nvSpPr>
          <p:cNvPr id="283" name="Google Shape;283;p34"/>
          <p:cNvSpPr/>
          <p:nvPr/>
        </p:nvSpPr>
        <p:spPr>
          <a:xfrm>
            <a:off x="7669800" y="4289850"/>
            <a:ext cx="1474200" cy="8580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4" name="Google Shape;284;p34"/>
          <p:cNvPicPr preferRelativeResize="0"/>
          <p:nvPr/>
        </p:nvPicPr>
        <p:blipFill>
          <a:blip r:embed="rId3">
            <a:alphaModFix/>
          </a:blip>
          <a:stretch>
            <a:fillRect/>
          </a:stretch>
        </p:blipFill>
        <p:spPr>
          <a:xfrm>
            <a:off x="0" y="4289854"/>
            <a:ext cx="7627099" cy="85804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7"/>
          <p:cNvSpPr txBox="1"/>
          <p:nvPr/>
        </p:nvSpPr>
        <p:spPr>
          <a:xfrm>
            <a:off x="4320600" y="1414775"/>
            <a:ext cx="2735400" cy="461700"/>
          </a:xfrm>
          <a:prstGeom prst="rect">
            <a:avLst/>
          </a:prstGeom>
          <a:solidFill>
            <a:srgbClr val="FFC729"/>
          </a:solidFill>
          <a:ln>
            <a:noFill/>
          </a:ln>
        </p:spPr>
        <p:txBody>
          <a:bodyPr anchorCtr="0" anchor="t" bIns="91425" lIns="91425" spcFirstLastPara="1" rIns="91425" wrap="square" tIns="0">
            <a:spAutoFit/>
          </a:bodyPr>
          <a:lstStyle/>
          <a:p>
            <a:pPr indent="0" lvl="0" marL="0" rtl="0" algn="l">
              <a:lnSpc>
                <a:spcPct val="115000"/>
              </a:lnSpc>
              <a:spcBef>
                <a:spcPts val="0"/>
              </a:spcBef>
              <a:spcAft>
                <a:spcPts val="0"/>
              </a:spcAft>
              <a:buNone/>
            </a:pPr>
            <a:r>
              <a:rPr b="1" lang="en" sz="2400">
                <a:solidFill>
                  <a:schemeClr val="dk1"/>
                </a:solidFill>
              </a:rPr>
              <a:t>Acknowledgment</a:t>
            </a:r>
            <a:endParaRPr b="1" sz="2500"/>
          </a:p>
        </p:txBody>
      </p:sp>
      <p:sp>
        <p:nvSpPr>
          <p:cNvPr id="67" name="Google Shape;67;p17"/>
          <p:cNvSpPr txBox="1"/>
          <p:nvPr/>
        </p:nvSpPr>
        <p:spPr>
          <a:xfrm>
            <a:off x="4320600" y="928875"/>
            <a:ext cx="4363500" cy="539400"/>
          </a:xfrm>
          <a:prstGeom prst="rect">
            <a:avLst/>
          </a:prstGeom>
          <a:solidFill>
            <a:srgbClr val="FFC729"/>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400">
                <a:solidFill>
                  <a:schemeClr val="dk1"/>
                </a:solidFill>
              </a:rPr>
              <a:t>W. P. Carey Indigenous Land</a:t>
            </a:r>
            <a:endParaRPr sz="2500"/>
          </a:p>
        </p:txBody>
      </p:sp>
      <p:pic>
        <p:nvPicPr>
          <p:cNvPr id="68" name="Google Shape;68;p17"/>
          <p:cNvPicPr preferRelativeResize="0"/>
          <p:nvPr/>
        </p:nvPicPr>
        <p:blipFill>
          <a:blip r:embed="rId3">
            <a:alphaModFix/>
          </a:blip>
          <a:stretch>
            <a:fillRect/>
          </a:stretch>
        </p:blipFill>
        <p:spPr>
          <a:xfrm>
            <a:off x="0" y="0"/>
            <a:ext cx="4010031" cy="5143500"/>
          </a:xfrm>
          <a:prstGeom prst="rect">
            <a:avLst/>
          </a:prstGeom>
          <a:noFill/>
          <a:ln>
            <a:noFill/>
          </a:ln>
        </p:spPr>
      </p:pic>
      <p:sp>
        <p:nvSpPr>
          <p:cNvPr id="69" name="Google Shape;69;p17"/>
          <p:cNvSpPr txBox="1"/>
          <p:nvPr/>
        </p:nvSpPr>
        <p:spPr>
          <a:xfrm>
            <a:off x="4320600" y="2156550"/>
            <a:ext cx="4542600" cy="24957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1100">
                <a:solidFill>
                  <a:schemeClr val="dk1"/>
                </a:solidFill>
              </a:rPr>
              <a:t>The W. P. Carey School of Business acknowledges the 22 Tribal Nations that have inhabited this land for centuries. Arizona State University’s four campuses are located in the Salt River Valley on ancestral homelands of many Indigenous peoples, including the Akimel O’odham (Pima) and Pee Posh (Maricopa), whose care and keeping of these lands allows us to be here today and provides a guide for our relationship with these lands in the future. W. P. Carey acknowledges the sovereignty of these tribal nations and seeks to foster an environment of success and possibility for American Indian students, and to work alongside Indigenous people in business practices and knowledges that support Native experiences and prosperity.</a:t>
            </a:r>
            <a:endParaRPr sz="1100">
              <a:solidFill>
                <a:schemeClr val="dk1"/>
              </a:solidFill>
            </a:endParaRPr>
          </a:p>
          <a:p>
            <a:pPr indent="0" lvl="0" marL="0" rtl="0" algn="l">
              <a:spcBef>
                <a:spcPts val="0"/>
              </a:spcBef>
              <a:spcAft>
                <a:spcPts val="0"/>
              </a:spcAft>
              <a:buNone/>
            </a:pPr>
            <a:r>
              <a:t/>
            </a:r>
            <a:endParaRPr sz="11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5"/>
          <p:cNvSpPr txBox="1"/>
          <p:nvPr>
            <p:ph type="title"/>
          </p:nvPr>
        </p:nvSpPr>
        <p:spPr>
          <a:xfrm>
            <a:off x="311700" y="447050"/>
            <a:ext cx="4133700" cy="572700"/>
          </a:xfrm>
          <a:prstGeom prst="rect">
            <a:avLst/>
          </a:prstGeom>
        </p:spPr>
        <p:txBody>
          <a:bodyPr anchorCtr="0" anchor="t" bIns="91425" lIns="0" spcFirstLastPara="1" rIns="91425" wrap="square" tIns="91425">
            <a:noAutofit/>
          </a:bodyPr>
          <a:lstStyle/>
          <a:p>
            <a:pPr indent="0" lvl="0" marL="0" rtl="0" algn="l">
              <a:lnSpc>
                <a:spcPct val="115000"/>
              </a:lnSpc>
              <a:spcBef>
                <a:spcPts val="0"/>
              </a:spcBef>
              <a:spcAft>
                <a:spcPts val="0"/>
              </a:spcAft>
              <a:buSzPts val="1100"/>
              <a:buNone/>
            </a:pPr>
            <a:r>
              <a:rPr b="1" lang="en" sz="2700"/>
              <a:t>Innovative partnerships</a:t>
            </a:r>
            <a:endParaRPr b="1" sz="2700"/>
          </a:p>
        </p:txBody>
      </p:sp>
      <p:sp>
        <p:nvSpPr>
          <p:cNvPr id="290" name="Google Shape;290;p35"/>
          <p:cNvSpPr/>
          <p:nvPr/>
        </p:nvSpPr>
        <p:spPr>
          <a:xfrm>
            <a:off x="311700" y="2243802"/>
            <a:ext cx="438300" cy="597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5"/>
          <p:cNvSpPr txBox="1"/>
          <p:nvPr/>
        </p:nvSpPr>
        <p:spPr>
          <a:xfrm>
            <a:off x="877750" y="2096656"/>
            <a:ext cx="3567600" cy="3540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 sz="1100">
                <a:solidFill>
                  <a:schemeClr val="dk1"/>
                </a:solidFill>
              </a:rPr>
              <a:t>Starbucks</a:t>
            </a:r>
            <a:endParaRPr b="1" sz="1100">
              <a:solidFill>
                <a:schemeClr val="dk1"/>
              </a:solidFill>
            </a:endParaRPr>
          </a:p>
        </p:txBody>
      </p:sp>
      <p:sp>
        <p:nvSpPr>
          <p:cNvPr id="292" name="Google Shape;292;p35"/>
          <p:cNvSpPr/>
          <p:nvPr/>
        </p:nvSpPr>
        <p:spPr>
          <a:xfrm>
            <a:off x="0" y="0"/>
            <a:ext cx="1665000" cy="1095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5"/>
          <p:cNvSpPr txBox="1"/>
          <p:nvPr/>
        </p:nvSpPr>
        <p:spPr>
          <a:xfrm>
            <a:off x="877750" y="2350900"/>
            <a:ext cx="3317400" cy="12237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700"/>
              </a:spcAft>
              <a:buNone/>
            </a:pPr>
            <a:r>
              <a:rPr lang="en" sz="1000">
                <a:solidFill>
                  <a:schemeClr val="dk1"/>
                </a:solidFill>
              </a:rPr>
              <a:t>W. P. Carey is proud to play a role in Starbucks’ innovative partnership at ASU, including the </a:t>
            </a:r>
            <a:r>
              <a:rPr b="1" lang="en" sz="1000">
                <a:solidFill>
                  <a:schemeClr val="dk1"/>
                </a:solidFill>
              </a:rPr>
              <a:t>Starbucks College Achievement Plan</a:t>
            </a:r>
            <a:r>
              <a:rPr lang="en" sz="1000">
                <a:solidFill>
                  <a:schemeClr val="dk1"/>
                </a:solidFill>
              </a:rPr>
              <a:t>, the ASU-Starbucks Center for the Future, Starbucks Global Academy, and other innovative business solutions, such as corporate business programs. One such collaboration is a</a:t>
            </a:r>
            <a:endParaRPr sz="1000">
              <a:solidFill>
                <a:schemeClr val="dk1"/>
              </a:solidFill>
            </a:endParaRPr>
          </a:p>
        </p:txBody>
      </p:sp>
      <p:sp>
        <p:nvSpPr>
          <p:cNvPr id="294" name="Google Shape;294;p35"/>
          <p:cNvSpPr txBox="1"/>
          <p:nvPr/>
        </p:nvSpPr>
        <p:spPr>
          <a:xfrm>
            <a:off x="4302746" y="2350906"/>
            <a:ext cx="3281700" cy="12237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700"/>
              </a:spcAft>
              <a:buNone/>
            </a:pPr>
            <a:r>
              <a:rPr lang="en" sz="1000">
                <a:solidFill>
                  <a:schemeClr val="dk1"/>
                </a:solidFill>
              </a:rPr>
              <a:t>non-credit-bearing, </a:t>
            </a:r>
            <a:r>
              <a:rPr b="1" lang="en" sz="1000">
                <a:solidFill>
                  <a:schemeClr val="dk1"/>
                </a:solidFill>
              </a:rPr>
              <a:t>professional development workshop </a:t>
            </a:r>
            <a:r>
              <a:rPr lang="en" sz="1000">
                <a:solidFill>
                  <a:schemeClr val="dk1"/>
                </a:solidFill>
              </a:rPr>
              <a:t>delivered remotely via Zoom that focuses on strategic decision framing and delivery through programming that blends concepts from strategy and data analytics to more rapidly and inclusively arrive at decisions of impact and value for our corporate partner.</a:t>
            </a:r>
            <a:endParaRPr sz="1000">
              <a:solidFill>
                <a:schemeClr val="dk1"/>
              </a:solidFill>
            </a:endParaRPr>
          </a:p>
        </p:txBody>
      </p:sp>
      <p:sp>
        <p:nvSpPr>
          <p:cNvPr id="295" name="Google Shape;295;p35"/>
          <p:cNvSpPr txBox="1"/>
          <p:nvPr/>
        </p:nvSpPr>
        <p:spPr>
          <a:xfrm>
            <a:off x="311775" y="986400"/>
            <a:ext cx="5397900" cy="11175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lang="en" sz="1100">
                <a:solidFill>
                  <a:srgbClr val="808284"/>
                </a:solidFill>
              </a:rPr>
              <a:t>The W. P. Carey School of Business works alongside ASU and corporate partners to expand on our vision of rethinking the nature of business. Through key partnerships and long-term initiatives, we are dedicated to meeting learners where they are — in their career and their life.</a:t>
            </a:r>
            <a:endParaRPr sz="1100">
              <a:solidFill>
                <a:srgbClr val="808284"/>
              </a:solidFill>
            </a:endParaRPr>
          </a:p>
          <a:p>
            <a:pPr indent="0" lvl="0" marL="0" rtl="0" algn="l">
              <a:lnSpc>
                <a:spcPct val="115000"/>
              </a:lnSpc>
              <a:spcBef>
                <a:spcPts val="0"/>
              </a:spcBef>
              <a:spcAft>
                <a:spcPts val="0"/>
              </a:spcAft>
              <a:buNone/>
            </a:pPr>
            <a:r>
              <a:t/>
            </a:r>
            <a:endParaRPr sz="1000">
              <a:solidFill>
                <a:schemeClr val="dk1"/>
              </a:solidFill>
            </a:endParaRPr>
          </a:p>
        </p:txBody>
      </p:sp>
      <p:sp>
        <p:nvSpPr>
          <p:cNvPr id="296" name="Google Shape;296;p35"/>
          <p:cNvSpPr/>
          <p:nvPr/>
        </p:nvSpPr>
        <p:spPr>
          <a:xfrm>
            <a:off x="7669800" y="3702800"/>
            <a:ext cx="1474200" cy="14451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7" name="Google Shape;297;p35"/>
          <p:cNvPicPr preferRelativeResize="0"/>
          <p:nvPr/>
        </p:nvPicPr>
        <p:blipFill>
          <a:blip r:embed="rId3">
            <a:alphaModFix/>
          </a:blip>
          <a:stretch>
            <a:fillRect/>
          </a:stretch>
        </p:blipFill>
        <p:spPr>
          <a:xfrm>
            <a:off x="-9" y="3698400"/>
            <a:ext cx="7627109" cy="1453925"/>
          </a:xfrm>
          <a:prstGeom prst="rect">
            <a:avLst/>
          </a:prstGeom>
          <a:noFill/>
          <a:ln>
            <a:noFill/>
          </a:ln>
        </p:spPr>
      </p:pic>
      <p:sp>
        <p:nvSpPr>
          <p:cNvPr id="298" name="Google Shape;298;p35"/>
          <p:cNvSpPr/>
          <p:nvPr/>
        </p:nvSpPr>
        <p:spPr>
          <a:xfrm>
            <a:off x="7669800" y="4400"/>
            <a:ext cx="1474200" cy="3651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5"/>
          <p:cNvSpPr txBox="1"/>
          <p:nvPr/>
        </p:nvSpPr>
        <p:spPr>
          <a:xfrm>
            <a:off x="7856250" y="1489150"/>
            <a:ext cx="989400" cy="1569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1000">
                <a:solidFill>
                  <a:schemeClr val="lt1"/>
                </a:solidFill>
              </a:rPr>
              <a:t>There have been 507 Starbucks College Achievement Plan graduates from W. P. Carey.</a:t>
            </a:r>
            <a:endParaRPr b="1" sz="1000">
              <a:solidFill>
                <a:schemeClr val="lt1"/>
              </a:solidFill>
            </a:endParaRPr>
          </a:p>
        </p:txBody>
      </p:sp>
      <p:sp>
        <p:nvSpPr>
          <p:cNvPr id="300" name="Google Shape;300;p35"/>
          <p:cNvSpPr/>
          <p:nvPr/>
        </p:nvSpPr>
        <p:spPr>
          <a:xfrm>
            <a:off x="7856250" y="721800"/>
            <a:ext cx="798346" cy="354000"/>
          </a:xfrm>
          <a:prstGeom prst="rect">
            <a:avLst/>
          </a:prstGeom>
        </p:spPr>
        <p:txBody>
          <a:bodyPr>
            <a:prstTxWarp prst="textPlain"/>
          </a:bodyPr>
          <a:lstStyle/>
          <a:p>
            <a:pPr lvl="0" algn="ctr"/>
            <a:r>
              <a:rPr b="1" i="0">
                <a:ln cap="flat" cmpd="sng" w="9525">
                  <a:solidFill>
                    <a:schemeClr val="lt1"/>
                  </a:solidFill>
                  <a:prstDash val="solid"/>
                  <a:round/>
                  <a:headEnd len="sm" w="sm" type="none"/>
                  <a:tailEnd len="sm" w="sm" type="none"/>
                </a:ln>
                <a:noFill/>
                <a:latin typeface="Arial"/>
              </a:rPr>
              <a:t>507</a:t>
            </a:r>
          </a:p>
        </p:txBody>
      </p:sp>
      <p:sp>
        <p:nvSpPr>
          <p:cNvPr id="301" name="Google Shape;301;p35"/>
          <p:cNvSpPr/>
          <p:nvPr/>
        </p:nvSpPr>
        <p:spPr>
          <a:xfrm>
            <a:off x="7856250" y="1211652"/>
            <a:ext cx="438300" cy="597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36"/>
          <p:cNvSpPr txBox="1"/>
          <p:nvPr>
            <p:ph type="title"/>
          </p:nvPr>
        </p:nvSpPr>
        <p:spPr>
          <a:xfrm>
            <a:off x="5321308" y="523250"/>
            <a:ext cx="3668700" cy="572700"/>
          </a:xfrm>
          <a:prstGeom prst="rect">
            <a:avLst/>
          </a:prstGeom>
        </p:spPr>
        <p:txBody>
          <a:bodyPr anchorCtr="0" anchor="t" bIns="91425" lIns="0" spcFirstLastPara="1" rIns="91425" wrap="square" tIns="91425">
            <a:noAutofit/>
          </a:bodyPr>
          <a:lstStyle/>
          <a:p>
            <a:pPr indent="0" lvl="0" marL="0" rtl="0" algn="l">
              <a:lnSpc>
                <a:spcPct val="115000"/>
              </a:lnSpc>
              <a:spcBef>
                <a:spcPts val="0"/>
              </a:spcBef>
              <a:spcAft>
                <a:spcPts val="0"/>
              </a:spcAft>
              <a:buSzPts val="1100"/>
              <a:buNone/>
            </a:pPr>
            <a:r>
              <a:rPr b="1" lang="en" sz="2700"/>
              <a:t>Key initiatives</a:t>
            </a:r>
            <a:endParaRPr b="1" sz="2700"/>
          </a:p>
        </p:txBody>
      </p:sp>
      <p:sp>
        <p:nvSpPr>
          <p:cNvPr id="307" name="Google Shape;307;p36"/>
          <p:cNvSpPr/>
          <p:nvPr/>
        </p:nvSpPr>
        <p:spPr>
          <a:xfrm>
            <a:off x="5321300" y="1346446"/>
            <a:ext cx="438300" cy="597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36"/>
          <p:cNvSpPr txBox="1"/>
          <p:nvPr/>
        </p:nvSpPr>
        <p:spPr>
          <a:xfrm>
            <a:off x="5778506" y="1183850"/>
            <a:ext cx="20868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300">
                <a:solidFill>
                  <a:schemeClr val="dk1"/>
                </a:solidFill>
              </a:rPr>
              <a:t>ASU in LA</a:t>
            </a:r>
            <a:endParaRPr b="1" sz="1300">
              <a:solidFill>
                <a:schemeClr val="dk1"/>
              </a:solidFill>
            </a:endParaRPr>
          </a:p>
        </p:txBody>
      </p:sp>
      <p:sp>
        <p:nvSpPr>
          <p:cNvPr id="309" name="Google Shape;309;p36"/>
          <p:cNvSpPr/>
          <p:nvPr/>
        </p:nvSpPr>
        <p:spPr>
          <a:xfrm>
            <a:off x="7479000" y="0"/>
            <a:ext cx="1665000" cy="1095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6"/>
          <p:cNvSpPr txBox="1"/>
          <p:nvPr/>
        </p:nvSpPr>
        <p:spPr>
          <a:xfrm>
            <a:off x="5321307" y="1561125"/>
            <a:ext cx="3128700" cy="13275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700"/>
              </a:spcAft>
              <a:buNone/>
            </a:pPr>
            <a:r>
              <a:rPr lang="en" sz="1100">
                <a:solidFill>
                  <a:schemeClr val="dk1"/>
                </a:solidFill>
              </a:rPr>
              <a:t>ASU has been deeply connected to California for many years, working with educational, non-profit, and business partners. The university now has a new home, the ASU California Center in downtown Los Angeles, located at the historic Herald Examiner Building. </a:t>
            </a:r>
            <a:endParaRPr b="1" sz="1100">
              <a:solidFill>
                <a:schemeClr val="dk1"/>
              </a:solidFill>
            </a:endParaRPr>
          </a:p>
        </p:txBody>
      </p:sp>
      <p:pic>
        <p:nvPicPr>
          <p:cNvPr id="311" name="Google Shape;311;p36"/>
          <p:cNvPicPr preferRelativeResize="0"/>
          <p:nvPr/>
        </p:nvPicPr>
        <p:blipFill>
          <a:blip r:embed="rId3">
            <a:alphaModFix/>
          </a:blip>
          <a:stretch>
            <a:fillRect/>
          </a:stretch>
        </p:blipFill>
        <p:spPr>
          <a:xfrm>
            <a:off x="0" y="0"/>
            <a:ext cx="4933950" cy="5143500"/>
          </a:xfrm>
          <a:prstGeom prst="rect">
            <a:avLst/>
          </a:prstGeom>
          <a:noFill/>
          <a:ln>
            <a:noFill/>
          </a:ln>
        </p:spPr>
      </p:pic>
      <p:sp>
        <p:nvSpPr>
          <p:cNvPr id="312" name="Google Shape;312;p36"/>
          <p:cNvSpPr txBox="1"/>
          <p:nvPr/>
        </p:nvSpPr>
        <p:spPr>
          <a:xfrm>
            <a:off x="5321300" y="3043600"/>
            <a:ext cx="1274700" cy="246300"/>
          </a:xfrm>
          <a:prstGeom prst="rect">
            <a:avLst/>
          </a:prstGeom>
          <a:solidFill>
            <a:schemeClr val="dk1"/>
          </a:solidFill>
          <a:ln>
            <a:noFill/>
          </a:ln>
        </p:spPr>
        <p:txBody>
          <a:bodyPr anchorCtr="0" anchor="t" bIns="45700" lIns="45700" spcFirstLastPara="1" rIns="45700" wrap="square" tIns="45700">
            <a:spAutoFit/>
          </a:bodyPr>
          <a:lstStyle/>
          <a:p>
            <a:pPr indent="0" lvl="0" marL="0" rtl="0" algn="ctr">
              <a:lnSpc>
                <a:spcPct val="115000"/>
              </a:lnSpc>
              <a:spcBef>
                <a:spcPts val="0"/>
              </a:spcBef>
              <a:spcAft>
                <a:spcPts val="700"/>
              </a:spcAft>
              <a:buNone/>
            </a:pPr>
            <a:r>
              <a:rPr b="1" lang="en" sz="1000">
                <a:solidFill>
                  <a:srgbClr val="FFFFFF"/>
                </a:solidFill>
              </a:rPr>
              <a:t>california.asu.edu</a:t>
            </a:r>
            <a:endParaRPr b="1" sz="1000">
              <a:solidFill>
                <a:schemeClr val="dk1"/>
              </a:solidFill>
            </a:endParaRPr>
          </a:p>
        </p:txBody>
      </p:sp>
      <p:pic>
        <p:nvPicPr>
          <p:cNvPr id="313" name="Google Shape;313;p36"/>
          <p:cNvPicPr preferRelativeResize="0"/>
          <p:nvPr/>
        </p:nvPicPr>
        <p:blipFill>
          <a:blip r:embed="rId4">
            <a:alphaModFix/>
          </a:blip>
          <a:stretch>
            <a:fillRect/>
          </a:stretch>
        </p:blipFill>
        <p:spPr>
          <a:xfrm>
            <a:off x="-36550" y="4005675"/>
            <a:ext cx="5906676" cy="1199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37"/>
          <p:cNvSpPr txBox="1"/>
          <p:nvPr>
            <p:ph type="title"/>
          </p:nvPr>
        </p:nvSpPr>
        <p:spPr>
          <a:xfrm>
            <a:off x="5321308" y="523250"/>
            <a:ext cx="3668700" cy="572700"/>
          </a:xfrm>
          <a:prstGeom prst="rect">
            <a:avLst/>
          </a:prstGeom>
        </p:spPr>
        <p:txBody>
          <a:bodyPr anchorCtr="0" anchor="t" bIns="91425" lIns="0" spcFirstLastPara="1" rIns="91425" wrap="square" tIns="91425">
            <a:noAutofit/>
          </a:bodyPr>
          <a:lstStyle/>
          <a:p>
            <a:pPr indent="0" lvl="0" marL="0" rtl="0" algn="l">
              <a:lnSpc>
                <a:spcPct val="115000"/>
              </a:lnSpc>
              <a:spcBef>
                <a:spcPts val="0"/>
              </a:spcBef>
              <a:spcAft>
                <a:spcPts val="0"/>
              </a:spcAft>
              <a:buSzPts val="1100"/>
              <a:buNone/>
            </a:pPr>
            <a:r>
              <a:rPr b="1" lang="en" sz="2700"/>
              <a:t>Key initiatives</a:t>
            </a:r>
            <a:endParaRPr b="1" sz="2700"/>
          </a:p>
        </p:txBody>
      </p:sp>
      <p:sp>
        <p:nvSpPr>
          <p:cNvPr id="319" name="Google Shape;319;p37"/>
          <p:cNvSpPr/>
          <p:nvPr/>
        </p:nvSpPr>
        <p:spPr>
          <a:xfrm>
            <a:off x="5321300" y="1346446"/>
            <a:ext cx="438300" cy="597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7"/>
          <p:cNvSpPr txBox="1"/>
          <p:nvPr/>
        </p:nvSpPr>
        <p:spPr>
          <a:xfrm>
            <a:off x="5778506" y="1183850"/>
            <a:ext cx="20868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300">
                <a:solidFill>
                  <a:schemeClr val="dk1"/>
                </a:solidFill>
              </a:rPr>
              <a:t>ASU in LA</a:t>
            </a:r>
            <a:endParaRPr b="1" sz="1300">
              <a:solidFill>
                <a:schemeClr val="dk1"/>
              </a:solidFill>
            </a:endParaRPr>
          </a:p>
        </p:txBody>
      </p:sp>
      <p:sp>
        <p:nvSpPr>
          <p:cNvPr id="321" name="Google Shape;321;p37"/>
          <p:cNvSpPr/>
          <p:nvPr/>
        </p:nvSpPr>
        <p:spPr>
          <a:xfrm>
            <a:off x="7479000" y="0"/>
            <a:ext cx="1665000" cy="1095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7"/>
          <p:cNvSpPr txBox="1"/>
          <p:nvPr/>
        </p:nvSpPr>
        <p:spPr>
          <a:xfrm>
            <a:off x="5321307" y="1561125"/>
            <a:ext cx="3128700" cy="13275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700"/>
              </a:spcAft>
              <a:buNone/>
            </a:pPr>
            <a:r>
              <a:rPr lang="en" sz="1100">
                <a:solidFill>
                  <a:schemeClr val="dk1"/>
                </a:solidFill>
              </a:rPr>
              <a:t>The U.S. Department of Labor awarded Arizona State University an $8 million grant to lead an innovative workforce development partnership to help train workers for high-paying, high-demand jobs in advanced manufacturing, cybersecurity, and information technology. </a:t>
            </a:r>
            <a:endParaRPr sz="1100">
              <a:solidFill>
                <a:schemeClr val="dk1"/>
              </a:solidFill>
            </a:endParaRPr>
          </a:p>
        </p:txBody>
      </p:sp>
      <p:sp>
        <p:nvSpPr>
          <p:cNvPr id="323" name="Google Shape;323;p37"/>
          <p:cNvSpPr txBox="1"/>
          <p:nvPr/>
        </p:nvSpPr>
        <p:spPr>
          <a:xfrm>
            <a:off x="5321300" y="3043600"/>
            <a:ext cx="1598400" cy="246300"/>
          </a:xfrm>
          <a:prstGeom prst="rect">
            <a:avLst/>
          </a:prstGeom>
          <a:solidFill>
            <a:schemeClr val="dk1"/>
          </a:solidFill>
          <a:ln>
            <a:noFill/>
          </a:ln>
        </p:spPr>
        <p:txBody>
          <a:bodyPr anchorCtr="0" anchor="t" bIns="45700" lIns="45700" spcFirstLastPara="1" rIns="45700" wrap="square" tIns="45700">
            <a:spAutoFit/>
          </a:bodyPr>
          <a:lstStyle/>
          <a:p>
            <a:pPr indent="0" lvl="0" marL="0" rtl="0" algn="ctr">
              <a:lnSpc>
                <a:spcPct val="115000"/>
              </a:lnSpc>
              <a:spcBef>
                <a:spcPts val="0"/>
              </a:spcBef>
              <a:spcAft>
                <a:spcPts val="700"/>
              </a:spcAft>
              <a:buNone/>
            </a:pPr>
            <a:r>
              <a:rPr b="1" lang="en" sz="1000">
                <a:solidFill>
                  <a:srgbClr val="FFFFFF"/>
                </a:solidFill>
              </a:rPr>
              <a:t>wpcarey.asu.edu/aznext</a:t>
            </a:r>
            <a:endParaRPr b="1" sz="1000">
              <a:solidFill>
                <a:srgbClr val="FFFFFF"/>
              </a:solidFill>
            </a:endParaRPr>
          </a:p>
        </p:txBody>
      </p:sp>
      <p:sp>
        <p:nvSpPr>
          <p:cNvPr id="324" name="Google Shape;324;p37"/>
          <p:cNvSpPr/>
          <p:nvPr/>
        </p:nvSpPr>
        <p:spPr>
          <a:xfrm>
            <a:off x="4933950" y="3562150"/>
            <a:ext cx="4209900" cy="15858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5" name="Google Shape;325;p37"/>
          <p:cNvPicPr preferRelativeResize="0"/>
          <p:nvPr/>
        </p:nvPicPr>
        <p:blipFill>
          <a:blip r:embed="rId3">
            <a:alphaModFix/>
          </a:blip>
          <a:stretch>
            <a:fillRect/>
          </a:stretch>
        </p:blipFill>
        <p:spPr>
          <a:xfrm>
            <a:off x="0" y="0"/>
            <a:ext cx="4933950" cy="5143500"/>
          </a:xfrm>
          <a:prstGeom prst="rect">
            <a:avLst/>
          </a:prstGeom>
          <a:noFill/>
          <a:ln>
            <a:noFill/>
          </a:ln>
        </p:spPr>
      </p:pic>
      <p:sp>
        <p:nvSpPr>
          <p:cNvPr id="326" name="Google Shape;326;p37"/>
          <p:cNvSpPr txBox="1"/>
          <p:nvPr/>
        </p:nvSpPr>
        <p:spPr>
          <a:xfrm>
            <a:off x="5321299" y="3595559"/>
            <a:ext cx="2544000" cy="4002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
                <a:solidFill>
                  <a:schemeClr val="dk1"/>
                </a:solidFill>
              </a:rPr>
              <a:t>A community initiative</a:t>
            </a:r>
            <a:endParaRPr b="1">
              <a:solidFill>
                <a:schemeClr val="dk1"/>
              </a:solidFill>
            </a:endParaRPr>
          </a:p>
        </p:txBody>
      </p:sp>
      <p:sp>
        <p:nvSpPr>
          <p:cNvPr id="327" name="Google Shape;327;p37"/>
          <p:cNvSpPr txBox="1"/>
          <p:nvPr/>
        </p:nvSpPr>
        <p:spPr>
          <a:xfrm>
            <a:off x="5321300" y="3981356"/>
            <a:ext cx="3754500" cy="390300"/>
          </a:xfrm>
          <a:prstGeom prst="rect">
            <a:avLst/>
          </a:prstGeom>
          <a:noFill/>
          <a:ln>
            <a:noFill/>
          </a:ln>
        </p:spPr>
        <p:txBody>
          <a:bodyPr anchorCtr="0" anchor="t" bIns="91425" lIns="0" spcFirstLastPara="1" rIns="91425" wrap="square" tIns="0">
            <a:spAutoFit/>
          </a:bodyPr>
          <a:lstStyle/>
          <a:p>
            <a:pPr indent="0" lvl="0" marL="0" rtl="0" algn="l">
              <a:lnSpc>
                <a:spcPct val="115000"/>
              </a:lnSpc>
              <a:spcBef>
                <a:spcPts val="0"/>
              </a:spcBef>
              <a:spcAft>
                <a:spcPts val="0"/>
              </a:spcAft>
              <a:buNone/>
            </a:pPr>
            <a:r>
              <a:rPr b="1" lang="en" sz="900">
                <a:solidFill>
                  <a:schemeClr val="dk1"/>
                </a:solidFill>
              </a:rPr>
              <a:t>The AZNext Program is a groundbreaking collaboration between the W. P. Carey School of Business and these partners.</a:t>
            </a:r>
            <a:endParaRPr sz="900">
              <a:solidFill>
                <a:schemeClr val="dk1"/>
              </a:solidFill>
            </a:endParaRPr>
          </a:p>
        </p:txBody>
      </p:sp>
      <p:sp>
        <p:nvSpPr>
          <p:cNvPr id="328" name="Google Shape;328;p37"/>
          <p:cNvSpPr txBox="1"/>
          <p:nvPr/>
        </p:nvSpPr>
        <p:spPr>
          <a:xfrm>
            <a:off x="5321300" y="4372225"/>
            <a:ext cx="1965000" cy="640200"/>
          </a:xfrm>
          <a:prstGeom prst="rect">
            <a:avLst/>
          </a:prstGeom>
          <a:noFill/>
          <a:ln>
            <a:noFill/>
          </a:ln>
        </p:spPr>
        <p:txBody>
          <a:bodyPr anchorCtr="0" anchor="t" bIns="91425" lIns="0" spcFirstLastPara="1" rIns="91425" wrap="square" tIns="0">
            <a:spAutoFit/>
          </a:bodyPr>
          <a:lstStyle/>
          <a:p>
            <a:pPr indent="-187959" lvl="0" marL="182880" rtl="0" algn="l">
              <a:lnSpc>
                <a:spcPct val="115000"/>
              </a:lnSpc>
              <a:spcBef>
                <a:spcPts val="0"/>
              </a:spcBef>
              <a:spcAft>
                <a:spcPts val="0"/>
              </a:spcAft>
              <a:buClr>
                <a:schemeClr val="dk1"/>
              </a:buClr>
              <a:buSzPts val="800"/>
              <a:buChar char="●"/>
            </a:pPr>
            <a:r>
              <a:rPr lang="en" sz="800">
                <a:solidFill>
                  <a:schemeClr val="dk1"/>
                </a:solidFill>
              </a:rPr>
              <a:t>Ira A. Fulton Schools of Engineering</a:t>
            </a:r>
            <a:endParaRPr sz="800">
              <a:solidFill>
                <a:schemeClr val="dk1"/>
              </a:solidFill>
            </a:endParaRPr>
          </a:p>
          <a:p>
            <a:pPr indent="-187959" lvl="0" marL="182880" rtl="0" algn="l">
              <a:lnSpc>
                <a:spcPct val="115000"/>
              </a:lnSpc>
              <a:spcBef>
                <a:spcPts val="0"/>
              </a:spcBef>
              <a:spcAft>
                <a:spcPts val="0"/>
              </a:spcAft>
              <a:buClr>
                <a:schemeClr val="dk1"/>
              </a:buClr>
              <a:buSzPts val="800"/>
              <a:buChar char="●"/>
            </a:pPr>
            <a:r>
              <a:rPr lang="en" sz="800">
                <a:solidFill>
                  <a:schemeClr val="dk1"/>
                </a:solidFill>
              </a:rPr>
              <a:t>New College of Interdisciplinary Arts and Sciences</a:t>
            </a:r>
            <a:endParaRPr sz="800">
              <a:solidFill>
                <a:schemeClr val="dk1"/>
              </a:solidFill>
            </a:endParaRPr>
          </a:p>
          <a:p>
            <a:pPr indent="-187959" lvl="0" marL="182880" rtl="0" algn="l">
              <a:lnSpc>
                <a:spcPct val="115000"/>
              </a:lnSpc>
              <a:spcBef>
                <a:spcPts val="0"/>
              </a:spcBef>
              <a:spcAft>
                <a:spcPts val="0"/>
              </a:spcAft>
              <a:buClr>
                <a:schemeClr val="dk1"/>
              </a:buClr>
              <a:buSzPts val="800"/>
              <a:buChar char="●"/>
            </a:pPr>
            <a:r>
              <a:rPr lang="en" sz="800">
                <a:solidFill>
                  <a:schemeClr val="dk1"/>
                </a:solidFill>
              </a:rPr>
              <a:t>Arizona Commerce Authority </a:t>
            </a:r>
            <a:endParaRPr b="1" sz="800">
              <a:solidFill>
                <a:schemeClr val="dk1"/>
              </a:solidFill>
            </a:endParaRPr>
          </a:p>
        </p:txBody>
      </p:sp>
      <p:sp>
        <p:nvSpPr>
          <p:cNvPr id="329" name="Google Shape;329;p37"/>
          <p:cNvSpPr txBox="1"/>
          <p:nvPr/>
        </p:nvSpPr>
        <p:spPr>
          <a:xfrm>
            <a:off x="7362500" y="4372225"/>
            <a:ext cx="1665000" cy="781800"/>
          </a:xfrm>
          <a:prstGeom prst="rect">
            <a:avLst/>
          </a:prstGeom>
          <a:noFill/>
          <a:ln>
            <a:noFill/>
          </a:ln>
        </p:spPr>
        <p:txBody>
          <a:bodyPr anchorCtr="0" anchor="t" bIns="91425" lIns="0" spcFirstLastPara="1" rIns="91425" wrap="square" tIns="0">
            <a:spAutoFit/>
          </a:bodyPr>
          <a:lstStyle/>
          <a:p>
            <a:pPr indent="-187959" lvl="0" marL="182880" rtl="0" algn="l">
              <a:lnSpc>
                <a:spcPct val="115000"/>
              </a:lnSpc>
              <a:spcBef>
                <a:spcPts val="0"/>
              </a:spcBef>
              <a:spcAft>
                <a:spcPts val="0"/>
              </a:spcAft>
              <a:buClr>
                <a:schemeClr val="dk1"/>
              </a:buClr>
              <a:buSzPts val="800"/>
              <a:buChar char="●"/>
            </a:pPr>
            <a:r>
              <a:rPr lang="en" sz="800">
                <a:solidFill>
                  <a:schemeClr val="dk1"/>
                </a:solidFill>
              </a:rPr>
              <a:t>Arizona Technology Council</a:t>
            </a:r>
            <a:endParaRPr sz="800">
              <a:solidFill>
                <a:schemeClr val="dk1"/>
              </a:solidFill>
            </a:endParaRPr>
          </a:p>
          <a:p>
            <a:pPr indent="-187959" lvl="0" marL="182880" rtl="0" algn="l">
              <a:lnSpc>
                <a:spcPct val="115000"/>
              </a:lnSpc>
              <a:spcBef>
                <a:spcPts val="0"/>
              </a:spcBef>
              <a:spcAft>
                <a:spcPts val="0"/>
              </a:spcAft>
              <a:buClr>
                <a:schemeClr val="dk1"/>
              </a:buClr>
              <a:buSzPts val="800"/>
              <a:buChar char="●"/>
            </a:pPr>
            <a:r>
              <a:rPr lang="en" sz="800">
                <a:solidFill>
                  <a:schemeClr val="dk1"/>
                </a:solidFill>
              </a:rPr>
              <a:t>Arizona@Work </a:t>
            </a:r>
            <a:endParaRPr sz="800">
              <a:solidFill>
                <a:schemeClr val="dk1"/>
              </a:solidFill>
            </a:endParaRPr>
          </a:p>
          <a:p>
            <a:pPr indent="-187959" lvl="0" marL="182880" rtl="0" algn="l">
              <a:lnSpc>
                <a:spcPct val="115000"/>
              </a:lnSpc>
              <a:spcBef>
                <a:spcPts val="0"/>
              </a:spcBef>
              <a:spcAft>
                <a:spcPts val="0"/>
              </a:spcAft>
              <a:buClr>
                <a:schemeClr val="dk1"/>
              </a:buClr>
              <a:buSzPts val="800"/>
              <a:buChar char="●"/>
            </a:pPr>
            <a:r>
              <a:rPr lang="en" sz="800">
                <a:solidFill>
                  <a:schemeClr val="dk1"/>
                </a:solidFill>
              </a:rPr>
              <a:t>Infosys</a:t>
            </a:r>
            <a:endParaRPr sz="800">
              <a:solidFill>
                <a:schemeClr val="dk1"/>
              </a:solidFill>
            </a:endParaRPr>
          </a:p>
          <a:p>
            <a:pPr indent="-187959" lvl="0" marL="182880" rtl="0" algn="l">
              <a:lnSpc>
                <a:spcPct val="115000"/>
              </a:lnSpc>
              <a:spcBef>
                <a:spcPts val="0"/>
              </a:spcBef>
              <a:spcAft>
                <a:spcPts val="0"/>
              </a:spcAft>
              <a:buClr>
                <a:schemeClr val="dk1"/>
              </a:buClr>
              <a:buSzPts val="800"/>
              <a:buChar char="●"/>
            </a:pPr>
            <a:r>
              <a:rPr lang="en" sz="800">
                <a:solidFill>
                  <a:schemeClr val="dk1"/>
                </a:solidFill>
              </a:rPr>
              <a:t>Pipeline AZ</a:t>
            </a:r>
            <a:endParaRPr sz="800">
              <a:solidFill>
                <a:schemeClr val="dk1"/>
              </a:solidFill>
            </a:endParaRPr>
          </a:p>
          <a:p>
            <a:pPr indent="0" lvl="0" marL="0" rtl="0" algn="l">
              <a:lnSpc>
                <a:spcPct val="115000"/>
              </a:lnSpc>
              <a:spcBef>
                <a:spcPts val="0"/>
              </a:spcBef>
              <a:spcAft>
                <a:spcPts val="0"/>
              </a:spcAft>
              <a:buNone/>
            </a:pPr>
            <a:r>
              <a:t/>
            </a:r>
            <a:endParaRPr sz="8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38"/>
          <p:cNvSpPr txBox="1"/>
          <p:nvPr/>
        </p:nvSpPr>
        <p:spPr>
          <a:xfrm>
            <a:off x="4260950" y="3619325"/>
            <a:ext cx="4346100" cy="14007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lang="en" sz="1000">
                <a:solidFill>
                  <a:srgbClr val="FFFFFF"/>
                </a:solidFill>
              </a:rPr>
              <a:t>At the W. P. Carey School of Business, we take immense pride in the longstanding quality of our programs and the groundbreaking</a:t>
            </a:r>
            <a:endParaRPr sz="1000">
              <a:solidFill>
                <a:srgbClr val="FFFFFF"/>
              </a:solidFill>
            </a:endParaRPr>
          </a:p>
          <a:p>
            <a:pPr indent="0" lvl="0" marL="0" rtl="0" algn="l">
              <a:lnSpc>
                <a:spcPct val="115000"/>
              </a:lnSpc>
              <a:spcBef>
                <a:spcPts val="0"/>
              </a:spcBef>
              <a:spcAft>
                <a:spcPts val="0"/>
              </a:spcAft>
              <a:buNone/>
            </a:pPr>
            <a:r>
              <a:rPr lang="en" sz="1000">
                <a:solidFill>
                  <a:srgbClr val="FFFFFF"/>
                </a:solidFill>
              </a:rPr>
              <a:t>accomplishments of W. P. Carey students and alumni. And with more than 50 ways to earn a W. P. Carey degree, we’re preparing the leaders of tomorrow for wherever their career takes them.</a:t>
            </a:r>
            <a:endParaRPr sz="1000">
              <a:solidFill>
                <a:srgbClr val="FFFFFF"/>
              </a:solidFill>
            </a:endParaRPr>
          </a:p>
          <a:p>
            <a:pPr indent="0" lvl="0" marL="0" rtl="0" algn="l">
              <a:lnSpc>
                <a:spcPct val="115000"/>
              </a:lnSpc>
              <a:spcBef>
                <a:spcPts val="0"/>
              </a:spcBef>
              <a:spcAft>
                <a:spcPts val="0"/>
              </a:spcAft>
              <a:buNone/>
            </a:pPr>
            <a:r>
              <a:t/>
            </a:r>
            <a:endParaRPr sz="1000">
              <a:solidFill>
                <a:srgbClr val="FFFFFF"/>
              </a:solidFill>
            </a:endParaRPr>
          </a:p>
          <a:p>
            <a:pPr indent="0" lvl="0" marL="0" rtl="0" algn="l">
              <a:spcBef>
                <a:spcPts val="0"/>
              </a:spcBef>
              <a:spcAft>
                <a:spcPts val="0"/>
              </a:spcAft>
              <a:buNone/>
            </a:pPr>
            <a:r>
              <a:t/>
            </a:r>
            <a:endParaRPr sz="1000">
              <a:solidFill>
                <a:srgbClr val="FFFFFF"/>
              </a:solidFill>
            </a:endParaRPr>
          </a:p>
        </p:txBody>
      </p:sp>
      <p:sp>
        <p:nvSpPr>
          <p:cNvPr id="335" name="Google Shape;335;p38"/>
          <p:cNvSpPr txBox="1"/>
          <p:nvPr/>
        </p:nvSpPr>
        <p:spPr>
          <a:xfrm>
            <a:off x="4260950" y="3195775"/>
            <a:ext cx="3681600" cy="383400"/>
          </a:xfrm>
          <a:prstGeom prst="rect">
            <a:avLst/>
          </a:prstGeom>
          <a:solidFill>
            <a:srgbClr val="FFC729"/>
          </a:solidFill>
          <a:ln>
            <a:noFill/>
          </a:ln>
        </p:spPr>
        <p:txBody>
          <a:bodyPr anchorCtr="0" anchor="t" bIns="91425" lIns="0" spcFirstLastPara="1" rIns="91425" wrap="square" tIns="0">
            <a:noAutofit/>
          </a:bodyPr>
          <a:lstStyle/>
          <a:p>
            <a:pPr indent="0" lvl="0" marL="101600" rtl="0" algn="l">
              <a:lnSpc>
                <a:spcPct val="115000"/>
              </a:lnSpc>
              <a:spcBef>
                <a:spcPts val="0"/>
              </a:spcBef>
              <a:spcAft>
                <a:spcPts val="0"/>
              </a:spcAft>
              <a:buNone/>
            </a:pPr>
            <a:r>
              <a:rPr b="1" lang="en" sz="2400">
                <a:solidFill>
                  <a:schemeClr val="dk1"/>
                </a:solidFill>
              </a:rPr>
              <a:t>Recognizing excellence</a:t>
            </a:r>
            <a:endParaRPr b="1" sz="2400">
              <a:solidFill>
                <a:schemeClr val="dk1"/>
              </a:solidFill>
            </a:endParaRPr>
          </a:p>
          <a:p>
            <a:pPr indent="0" lvl="0" marL="101600" rtl="0" algn="l">
              <a:lnSpc>
                <a:spcPct val="115000"/>
              </a:lnSpc>
              <a:spcBef>
                <a:spcPts val="0"/>
              </a:spcBef>
              <a:spcAft>
                <a:spcPts val="0"/>
              </a:spcAft>
              <a:buNone/>
            </a:pPr>
            <a:r>
              <a:t/>
            </a:r>
            <a:endParaRPr b="1" sz="2400">
              <a:solidFill>
                <a:schemeClr val="dk1"/>
              </a:solidFill>
            </a:endParaRPr>
          </a:p>
        </p:txBody>
      </p:sp>
      <p:pic>
        <p:nvPicPr>
          <p:cNvPr id="336" name="Google Shape;336;p38"/>
          <p:cNvPicPr preferRelativeResize="0"/>
          <p:nvPr/>
        </p:nvPicPr>
        <p:blipFill>
          <a:blip r:embed="rId3">
            <a:alphaModFix/>
          </a:blip>
          <a:stretch>
            <a:fillRect/>
          </a:stretch>
        </p:blipFill>
        <p:spPr>
          <a:xfrm>
            <a:off x="-42610" y="366216"/>
            <a:ext cx="9243624" cy="2253133"/>
          </a:xfrm>
          <a:prstGeom prst="rect">
            <a:avLst/>
          </a:prstGeom>
          <a:noFill/>
          <a:ln>
            <a:noFill/>
          </a:ln>
        </p:spPr>
      </p:pic>
      <p:pic>
        <p:nvPicPr>
          <p:cNvPr id="337" name="Google Shape;337;p38"/>
          <p:cNvPicPr preferRelativeResize="0"/>
          <p:nvPr/>
        </p:nvPicPr>
        <p:blipFill>
          <a:blip r:embed="rId4">
            <a:alphaModFix/>
          </a:blip>
          <a:stretch>
            <a:fillRect/>
          </a:stretch>
        </p:blipFill>
        <p:spPr>
          <a:xfrm>
            <a:off x="-66675" y="3587697"/>
            <a:ext cx="3765415" cy="16434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39"/>
          <p:cNvSpPr txBox="1"/>
          <p:nvPr>
            <p:ph type="title"/>
          </p:nvPr>
        </p:nvSpPr>
        <p:spPr>
          <a:xfrm>
            <a:off x="311700" y="447050"/>
            <a:ext cx="4133700" cy="572700"/>
          </a:xfrm>
          <a:prstGeom prst="rect">
            <a:avLst/>
          </a:prstGeom>
        </p:spPr>
        <p:txBody>
          <a:bodyPr anchorCtr="0" anchor="t" bIns="91425" lIns="0" spcFirstLastPara="1" rIns="91425" wrap="square" tIns="91425">
            <a:noAutofit/>
          </a:bodyPr>
          <a:lstStyle/>
          <a:p>
            <a:pPr indent="0" lvl="0" marL="0" rtl="0" algn="l">
              <a:lnSpc>
                <a:spcPct val="115000"/>
              </a:lnSpc>
              <a:spcBef>
                <a:spcPts val="0"/>
              </a:spcBef>
              <a:spcAft>
                <a:spcPts val="0"/>
              </a:spcAft>
              <a:buSzPts val="1100"/>
              <a:buNone/>
            </a:pPr>
            <a:r>
              <a:rPr b="1" lang="en" sz="2700"/>
              <a:t>Highly ranked programs</a:t>
            </a:r>
            <a:endParaRPr b="1" sz="2700"/>
          </a:p>
        </p:txBody>
      </p:sp>
      <p:sp>
        <p:nvSpPr>
          <p:cNvPr id="343" name="Google Shape;343;p39"/>
          <p:cNvSpPr/>
          <p:nvPr/>
        </p:nvSpPr>
        <p:spPr>
          <a:xfrm>
            <a:off x="0" y="0"/>
            <a:ext cx="1665000" cy="1095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39"/>
          <p:cNvSpPr txBox="1"/>
          <p:nvPr>
            <p:ph type="title"/>
          </p:nvPr>
        </p:nvSpPr>
        <p:spPr>
          <a:xfrm>
            <a:off x="311700" y="1185975"/>
            <a:ext cx="2064600" cy="354000"/>
          </a:xfrm>
          <a:prstGeom prst="rect">
            <a:avLst/>
          </a:prstGeom>
          <a:solidFill>
            <a:srgbClr val="FFC729"/>
          </a:solidFill>
        </p:spPr>
        <p:txBody>
          <a:bodyPr anchorCtr="0" anchor="t" bIns="45700" lIns="45700" spcFirstLastPara="1" rIns="45700" wrap="square" tIns="45700">
            <a:noAutofit/>
          </a:bodyPr>
          <a:lstStyle/>
          <a:p>
            <a:pPr indent="0" lvl="0" marL="0" rtl="0" algn="ctr">
              <a:lnSpc>
                <a:spcPct val="115000"/>
              </a:lnSpc>
              <a:spcBef>
                <a:spcPts val="0"/>
              </a:spcBef>
              <a:spcAft>
                <a:spcPts val="0"/>
              </a:spcAft>
              <a:buSzPts val="1100"/>
              <a:buNone/>
            </a:pPr>
            <a:r>
              <a:rPr b="1" lang="en" sz="1600"/>
              <a:t>Academic programs</a:t>
            </a:r>
            <a:endParaRPr b="1" sz="1600"/>
          </a:p>
        </p:txBody>
      </p:sp>
      <p:graphicFrame>
        <p:nvGraphicFramePr>
          <p:cNvPr id="345" name="Google Shape;345;p39"/>
          <p:cNvGraphicFramePr/>
          <p:nvPr/>
        </p:nvGraphicFramePr>
        <p:xfrm>
          <a:off x="2568875" y="1726475"/>
          <a:ext cx="3000000" cy="3000000"/>
        </p:xfrm>
        <a:graphic>
          <a:graphicData uri="http://schemas.openxmlformats.org/drawingml/2006/table">
            <a:tbl>
              <a:tblPr>
                <a:noFill/>
                <a:tableStyleId>{10BF6BEA-231D-4476-8EB9-98266C1F8405}</a:tableStyleId>
              </a:tblPr>
              <a:tblGrid>
                <a:gridCol w="470200"/>
                <a:gridCol w="5891700"/>
              </a:tblGrid>
              <a:tr h="350500">
                <a:tc>
                  <a:txBody>
                    <a:bodyPr/>
                    <a:lstStyle/>
                    <a:p>
                      <a:pPr indent="0" lvl="0" marL="0" rtl="0" algn="ctr">
                        <a:spcBef>
                          <a:spcPts val="0"/>
                        </a:spcBef>
                        <a:spcAft>
                          <a:spcPts val="0"/>
                        </a:spcAft>
                        <a:buClr>
                          <a:schemeClr val="dk1"/>
                        </a:buClr>
                        <a:buSzPts val="1100"/>
                        <a:buFont typeface="Arial"/>
                        <a:buNone/>
                      </a:pPr>
                      <a:r>
                        <a:rPr b="1" lang="en" sz="1100">
                          <a:solidFill>
                            <a:schemeClr val="dk1"/>
                          </a:solidFill>
                        </a:rPr>
                        <a:t>#1</a:t>
                      </a:r>
                      <a:endParaRPr b="1" sz="1100">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n" sz="950">
                          <a:solidFill>
                            <a:schemeClr val="dk1"/>
                          </a:solidFill>
                        </a:rPr>
                        <a:t>For best online undergraduate business programs</a:t>
                      </a:r>
                      <a:endParaRPr b="1" sz="950">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50500">
                <a:tc>
                  <a:txBody>
                    <a:bodyPr/>
                    <a:lstStyle/>
                    <a:p>
                      <a:pPr indent="0" lvl="0" marL="0" rtl="0" algn="ctr">
                        <a:spcBef>
                          <a:spcPts val="0"/>
                        </a:spcBef>
                        <a:spcAft>
                          <a:spcPts val="0"/>
                        </a:spcAft>
                        <a:buClr>
                          <a:schemeClr val="dk1"/>
                        </a:buClr>
                        <a:buSzPts val="1100"/>
                        <a:buFont typeface="Arial"/>
                        <a:buNone/>
                      </a:pPr>
                      <a:r>
                        <a:rPr b="1" lang="en" sz="1100">
                          <a:solidFill>
                            <a:schemeClr val="dk1"/>
                          </a:solidFill>
                        </a:rPr>
                        <a:t>#4</a:t>
                      </a:r>
                      <a:endParaRPr b="1" sz="1100">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n" sz="950">
                          <a:solidFill>
                            <a:schemeClr val="dk1"/>
                          </a:solidFill>
                        </a:rPr>
                        <a:t>For best online MBA programs for veterans</a:t>
                      </a:r>
                      <a:endParaRPr b="1" sz="950">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50500">
                <a:tc>
                  <a:txBody>
                    <a:bodyPr/>
                    <a:lstStyle/>
                    <a:p>
                      <a:pPr indent="0" lvl="0" marL="0" rtl="0" algn="ctr">
                        <a:spcBef>
                          <a:spcPts val="0"/>
                        </a:spcBef>
                        <a:spcAft>
                          <a:spcPts val="0"/>
                        </a:spcAft>
                        <a:buClr>
                          <a:schemeClr val="dk1"/>
                        </a:buClr>
                        <a:buSzPts val="1100"/>
                        <a:buFont typeface="Arial"/>
                        <a:buNone/>
                      </a:pPr>
                      <a:r>
                        <a:rPr b="1" lang="en" sz="1100">
                          <a:solidFill>
                            <a:schemeClr val="dk1"/>
                          </a:solidFill>
                        </a:rPr>
                        <a:t>#5</a:t>
                      </a:r>
                      <a:endParaRPr sz="11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n" sz="950">
                          <a:solidFill>
                            <a:schemeClr val="dk1"/>
                          </a:solidFill>
                        </a:rPr>
                        <a:t>For highest return on investment, Full-time MBA programs</a:t>
                      </a:r>
                      <a:endParaRPr b="1" sz="95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50500">
                <a:tc>
                  <a:txBody>
                    <a:bodyPr/>
                    <a:lstStyle/>
                    <a:p>
                      <a:pPr indent="0" lvl="0" marL="0" rtl="0" algn="ctr">
                        <a:spcBef>
                          <a:spcPts val="0"/>
                        </a:spcBef>
                        <a:spcAft>
                          <a:spcPts val="0"/>
                        </a:spcAft>
                        <a:buClr>
                          <a:schemeClr val="dk1"/>
                        </a:buClr>
                        <a:buSzPts val="1100"/>
                        <a:buFont typeface="Arial"/>
                        <a:buNone/>
                      </a:pPr>
                      <a:r>
                        <a:rPr b="1" lang="en" sz="1100">
                          <a:solidFill>
                            <a:schemeClr val="dk1"/>
                          </a:solidFill>
                        </a:rPr>
                        <a:t>#7</a:t>
                      </a:r>
                      <a:endParaRPr sz="11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n" sz="950">
                          <a:solidFill>
                            <a:schemeClr val="dk1"/>
                          </a:solidFill>
                        </a:rPr>
                        <a:t>For best online graduate business programs</a:t>
                      </a:r>
                      <a:endParaRPr sz="95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50500">
                <a:tc>
                  <a:txBody>
                    <a:bodyPr/>
                    <a:lstStyle/>
                    <a:p>
                      <a:pPr indent="0" lvl="0" marL="0" rtl="0" algn="ctr">
                        <a:spcBef>
                          <a:spcPts val="0"/>
                        </a:spcBef>
                        <a:spcAft>
                          <a:spcPts val="0"/>
                        </a:spcAft>
                        <a:buClr>
                          <a:schemeClr val="dk1"/>
                        </a:buClr>
                        <a:buSzPts val="1100"/>
                        <a:buFont typeface="Arial"/>
                        <a:buNone/>
                      </a:pPr>
                      <a:r>
                        <a:rPr b="1" lang="en" sz="1100">
                          <a:solidFill>
                            <a:schemeClr val="dk1"/>
                          </a:solidFill>
                        </a:rPr>
                        <a:t>#7</a:t>
                      </a:r>
                      <a:endParaRPr sz="11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n" sz="950">
                          <a:solidFill>
                            <a:schemeClr val="dk1"/>
                          </a:solidFill>
                        </a:rPr>
                        <a:t>For best online MBA programs</a:t>
                      </a:r>
                      <a:endParaRPr sz="95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50500">
                <a:tc>
                  <a:txBody>
                    <a:bodyPr/>
                    <a:lstStyle/>
                    <a:p>
                      <a:pPr indent="0" lvl="0" marL="0" rtl="0" algn="ctr">
                        <a:spcBef>
                          <a:spcPts val="0"/>
                        </a:spcBef>
                        <a:spcAft>
                          <a:spcPts val="0"/>
                        </a:spcAft>
                        <a:buClr>
                          <a:schemeClr val="dk1"/>
                        </a:buClr>
                        <a:buSzPts val="1100"/>
                        <a:buFont typeface="Arial"/>
                        <a:buNone/>
                      </a:pPr>
                      <a:r>
                        <a:rPr b="1" lang="en" sz="1100">
                          <a:solidFill>
                            <a:schemeClr val="dk1"/>
                          </a:solidFill>
                        </a:rPr>
                        <a:t>#13</a:t>
                      </a:r>
                      <a:endParaRPr sz="11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n" sz="950">
                          <a:solidFill>
                            <a:schemeClr val="dk1"/>
                          </a:solidFill>
                        </a:rPr>
                        <a:t>For best executive MBA programs</a:t>
                      </a:r>
                      <a:endParaRPr sz="95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50500">
                <a:tc>
                  <a:txBody>
                    <a:bodyPr/>
                    <a:lstStyle/>
                    <a:p>
                      <a:pPr indent="0" lvl="0" marL="0" rtl="0" algn="ctr">
                        <a:spcBef>
                          <a:spcPts val="0"/>
                        </a:spcBef>
                        <a:spcAft>
                          <a:spcPts val="0"/>
                        </a:spcAft>
                        <a:buClr>
                          <a:schemeClr val="dk1"/>
                        </a:buClr>
                        <a:buSzPts val="1100"/>
                        <a:buFont typeface="Arial"/>
                        <a:buNone/>
                      </a:pPr>
                      <a:r>
                        <a:rPr b="1" lang="en" sz="1100">
                          <a:solidFill>
                            <a:schemeClr val="dk1"/>
                          </a:solidFill>
                        </a:rPr>
                        <a:t>#18</a:t>
                      </a:r>
                      <a:endParaRPr sz="11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n" sz="950">
                          <a:solidFill>
                            <a:schemeClr val="dk1"/>
                          </a:solidFill>
                        </a:rPr>
                        <a:t>For best part-time MBA program</a:t>
                      </a:r>
                      <a:endParaRPr sz="95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50500">
                <a:tc>
                  <a:txBody>
                    <a:bodyPr/>
                    <a:lstStyle/>
                    <a:p>
                      <a:pPr indent="0" lvl="0" marL="0" rtl="0" algn="ctr">
                        <a:spcBef>
                          <a:spcPts val="0"/>
                        </a:spcBef>
                        <a:spcAft>
                          <a:spcPts val="0"/>
                        </a:spcAft>
                        <a:buClr>
                          <a:schemeClr val="dk1"/>
                        </a:buClr>
                        <a:buSzPts val="1100"/>
                        <a:buFont typeface="Arial"/>
                        <a:buNone/>
                      </a:pPr>
                      <a:r>
                        <a:rPr b="1" lang="en" sz="1100">
                          <a:solidFill>
                            <a:schemeClr val="dk1"/>
                          </a:solidFill>
                        </a:rPr>
                        <a:t>#23</a:t>
                      </a:r>
                      <a:endParaRPr sz="11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n" sz="950">
                          <a:solidFill>
                            <a:schemeClr val="dk1"/>
                          </a:solidFill>
                        </a:rPr>
                        <a:t>For best undergraduate business programs</a:t>
                      </a:r>
                      <a:endParaRPr sz="95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50500">
                <a:tc>
                  <a:txBody>
                    <a:bodyPr/>
                    <a:lstStyle/>
                    <a:p>
                      <a:pPr indent="0" lvl="0" marL="0" rtl="0" algn="ctr">
                        <a:spcBef>
                          <a:spcPts val="0"/>
                        </a:spcBef>
                        <a:spcAft>
                          <a:spcPts val="0"/>
                        </a:spcAft>
                        <a:buClr>
                          <a:schemeClr val="dk1"/>
                        </a:buClr>
                        <a:buSzPts val="1100"/>
                        <a:buFont typeface="Arial"/>
                        <a:buNone/>
                      </a:pPr>
                      <a:r>
                        <a:rPr b="1" lang="en" sz="1100">
                          <a:solidFill>
                            <a:schemeClr val="dk1"/>
                          </a:solidFill>
                        </a:rPr>
                        <a:t>#29</a:t>
                      </a:r>
                      <a:endParaRPr sz="11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n" sz="950">
                          <a:solidFill>
                            <a:schemeClr val="dk1"/>
                          </a:solidFill>
                        </a:rPr>
                        <a:t>For best full-time MBA programs</a:t>
                      </a:r>
                      <a:endParaRPr sz="95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346" name="Google Shape;346;p39"/>
          <p:cNvSpPr/>
          <p:nvPr/>
        </p:nvSpPr>
        <p:spPr>
          <a:xfrm>
            <a:off x="8833050" y="1614400"/>
            <a:ext cx="268200" cy="3363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47" name="Google Shape;347;p39"/>
          <p:cNvSpPr/>
          <p:nvPr/>
        </p:nvSpPr>
        <p:spPr>
          <a:xfrm>
            <a:off x="2454500" y="1606450"/>
            <a:ext cx="6597300" cy="148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39"/>
          <p:cNvSpPr/>
          <p:nvPr/>
        </p:nvSpPr>
        <p:spPr>
          <a:xfrm>
            <a:off x="2376350" y="4838650"/>
            <a:ext cx="6597300" cy="210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39"/>
          <p:cNvSpPr txBox="1"/>
          <p:nvPr/>
        </p:nvSpPr>
        <p:spPr>
          <a:xfrm>
            <a:off x="311650" y="1766788"/>
            <a:ext cx="1946700" cy="3540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500"/>
              </a:spcBef>
              <a:spcAft>
                <a:spcPts val="0"/>
              </a:spcAft>
              <a:buNone/>
            </a:pPr>
            <a:r>
              <a:rPr b="1" i="1" lang="en" sz="1100">
                <a:solidFill>
                  <a:schemeClr val="dk1"/>
                </a:solidFill>
              </a:rPr>
              <a:t>U.S. News &amp; World Report</a:t>
            </a:r>
            <a:endParaRPr b="1" i="1" sz="11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40"/>
          <p:cNvSpPr txBox="1"/>
          <p:nvPr>
            <p:ph type="title"/>
          </p:nvPr>
        </p:nvSpPr>
        <p:spPr>
          <a:xfrm>
            <a:off x="311700" y="447050"/>
            <a:ext cx="4133700" cy="572700"/>
          </a:xfrm>
          <a:prstGeom prst="rect">
            <a:avLst/>
          </a:prstGeom>
        </p:spPr>
        <p:txBody>
          <a:bodyPr anchorCtr="0" anchor="t" bIns="91425" lIns="0" spcFirstLastPara="1" rIns="91425" wrap="square" tIns="91425">
            <a:noAutofit/>
          </a:bodyPr>
          <a:lstStyle/>
          <a:p>
            <a:pPr indent="0" lvl="0" marL="0" rtl="0" algn="l">
              <a:lnSpc>
                <a:spcPct val="115000"/>
              </a:lnSpc>
              <a:spcBef>
                <a:spcPts val="0"/>
              </a:spcBef>
              <a:spcAft>
                <a:spcPts val="0"/>
              </a:spcAft>
              <a:buSzPts val="1100"/>
              <a:buNone/>
            </a:pPr>
            <a:r>
              <a:rPr b="1" lang="en" sz="2700"/>
              <a:t>Highly ranked programs</a:t>
            </a:r>
            <a:endParaRPr b="1" sz="2700"/>
          </a:p>
        </p:txBody>
      </p:sp>
      <p:sp>
        <p:nvSpPr>
          <p:cNvPr id="355" name="Google Shape;355;p40"/>
          <p:cNvSpPr/>
          <p:nvPr/>
        </p:nvSpPr>
        <p:spPr>
          <a:xfrm>
            <a:off x="0" y="0"/>
            <a:ext cx="1665000" cy="1095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40"/>
          <p:cNvSpPr txBox="1"/>
          <p:nvPr>
            <p:ph type="title"/>
          </p:nvPr>
        </p:nvSpPr>
        <p:spPr>
          <a:xfrm>
            <a:off x="311700" y="1185975"/>
            <a:ext cx="2064600" cy="354000"/>
          </a:xfrm>
          <a:prstGeom prst="rect">
            <a:avLst/>
          </a:prstGeom>
          <a:solidFill>
            <a:srgbClr val="FFC729"/>
          </a:solidFill>
        </p:spPr>
        <p:txBody>
          <a:bodyPr anchorCtr="0" anchor="t" bIns="45700" lIns="45700" spcFirstLastPara="1" rIns="45700" wrap="square" tIns="45700">
            <a:noAutofit/>
          </a:bodyPr>
          <a:lstStyle/>
          <a:p>
            <a:pPr indent="0" lvl="0" marL="0" rtl="0" algn="ctr">
              <a:lnSpc>
                <a:spcPct val="115000"/>
              </a:lnSpc>
              <a:spcBef>
                <a:spcPts val="0"/>
              </a:spcBef>
              <a:spcAft>
                <a:spcPts val="0"/>
              </a:spcAft>
              <a:buSzPts val="1100"/>
              <a:buNone/>
            </a:pPr>
            <a:r>
              <a:rPr b="1" lang="en" sz="1600"/>
              <a:t>Academic programs</a:t>
            </a:r>
            <a:endParaRPr b="1" sz="1600"/>
          </a:p>
        </p:txBody>
      </p:sp>
      <p:graphicFrame>
        <p:nvGraphicFramePr>
          <p:cNvPr id="357" name="Google Shape;357;p40"/>
          <p:cNvGraphicFramePr/>
          <p:nvPr/>
        </p:nvGraphicFramePr>
        <p:xfrm>
          <a:off x="2568875" y="1726475"/>
          <a:ext cx="3000000" cy="3000000"/>
        </p:xfrm>
        <a:graphic>
          <a:graphicData uri="http://schemas.openxmlformats.org/drawingml/2006/table">
            <a:tbl>
              <a:tblPr>
                <a:noFill/>
                <a:tableStyleId>{10BF6BEA-231D-4476-8EB9-98266C1F8405}</a:tableStyleId>
              </a:tblPr>
              <a:tblGrid>
                <a:gridCol w="470200"/>
                <a:gridCol w="5891700"/>
              </a:tblGrid>
              <a:tr h="350500">
                <a:tc>
                  <a:txBody>
                    <a:bodyPr/>
                    <a:lstStyle/>
                    <a:p>
                      <a:pPr indent="0" lvl="0" marL="0" rtl="0" algn="ctr">
                        <a:spcBef>
                          <a:spcPts val="0"/>
                        </a:spcBef>
                        <a:spcAft>
                          <a:spcPts val="0"/>
                        </a:spcAft>
                        <a:buNone/>
                      </a:pPr>
                      <a:r>
                        <a:rPr b="1" lang="en" sz="1100">
                          <a:solidFill>
                            <a:schemeClr val="dk1"/>
                          </a:solidFill>
                        </a:rPr>
                        <a:t>#1</a:t>
                      </a:r>
                      <a:endParaRPr b="1" sz="1100">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solidFill>
                            <a:schemeClr val="dk1"/>
                          </a:solidFill>
                        </a:rPr>
                        <a:t>For best operations MBA</a:t>
                      </a:r>
                      <a:endParaRPr b="1" sz="950">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50500">
                <a:tc>
                  <a:txBody>
                    <a:bodyPr/>
                    <a:lstStyle/>
                    <a:p>
                      <a:pPr indent="0" lvl="0" marL="0" rtl="0" algn="ctr">
                        <a:spcBef>
                          <a:spcPts val="0"/>
                        </a:spcBef>
                        <a:spcAft>
                          <a:spcPts val="0"/>
                        </a:spcAft>
                        <a:buNone/>
                      </a:pPr>
                      <a:r>
                        <a:rPr b="1" lang="en" sz="1100">
                          <a:solidFill>
                            <a:schemeClr val="dk1"/>
                          </a:solidFill>
                        </a:rPr>
                        <a:t>#6</a:t>
                      </a:r>
                      <a:endParaRPr b="1" sz="1100">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solidFill>
                            <a:schemeClr val="dk1"/>
                          </a:solidFill>
                        </a:rPr>
                        <a:t>For greatest resources for minority students</a:t>
                      </a:r>
                      <a:endParaRPr b="1" sz="950">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50500">
                <a:tc>
                  <a:txBody>
                    <a:bodyPr/>
                    <a:lstStyle/>
                    <a:p>
                      <a:pPr indent="0" lvl="0" marL="0" rtl="0" algn="ctr">
                        <a:spcBef>
                          <a:spcPts val="0"/>
                        </a:spcBef>
                        <a:spcAft>
                          <a:spcPts val="0"/>
                        </a:spcAft>
                        <a:buNone/>
                      </a:pPr>
                      <a:r>
                        <a:rPr b="1" lang="en" sz="1100">
                          <a:solidFill>
                            <a:schemeClr val="dk1"/>
                          </a:solidFill>
                        </a:rPr>
                        <a:t>#11</a:t>
                      </a:r>
                      <a:endParaRPr sz="11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solidFill>
                            <a:schemeClr val="dk1"/>
                          </a:solidFill>
                        </a:rPr>
                        <a:t>For best online MBA programs</a:t>
                      </a:r>
                      <a:endParaRPr b="1" sz="95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50500">
                <a:tc>
                  <a:txBody>
                    <a:bodyPr/>
                    <a:lstStyle/>
                    <a:p>
                      <a:pPr indent="0" lvl="0" marL="0" rtl="0" algn="ctr">
                        <a:spcBef>
                          <a:spcPts val="0"/>
                        </a:spcBef>
                        <a:spcAft>
                          <a:spcPts val="0"/>
                        </a:spcAft>
                        <a:buNone/>
                      </a:pPr>
                      <a:r>
                        <a:rPr b="1" lang="en" sz="1100">
                          <a:solidFill>
                            <a:schemeClr val="dk1"/>
                          </a:solidFill>
                        </a:rPr>
                        <a:t>#9</a:t>
                      </a:r>
                      <a:endParaRPr sz="11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solidFill>
                            <a:schemeClr val="dk1"/>
                          </a:solidFill>
                        </a:rPr>
                        <a:t>For best executive MBA worldwide (EMBA in Shanghai)</a:t>
                      </a:r>
                      <a:endParaRPr sz="95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50500">
                <a:tc>
                  <a:txBody>
                    <a:bodyPr/>
                    <a:lstStyle/>
                    <a:p>
                      <a:pPr indent="0" lvl="0" marL="0" rtl="0" algn="ctr">
                        <a:spcBef>
                          <a:spcPts val="0"/>
                        </a:spcBef>
                        <a:spcAft>
                          <a:spcPts val="0"/>
                        </a:spcAft>
                        <a:buNone/>
                      </a:pPr>
                      <a:r>
                        <a:rPr b="1" lang="en" sz="1100">
                          <a:solidFill>
                            <a:schemeClr val="dk1"/>
                          </a:solidFill>
                        </a:rPr>
                        <a:t>#15</a:t>
                      </a:r>
                      <a:endParaRPr sz="11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solidFill>
                            <a:schemeClr val="dk1"/>
                          </a:solidFill>
                        </a:rPr>
                        <a:t>For best online MBA worldwide</a:t>
                      </a:r>
                      <a:endParaRPr sz="95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50500">
                <a:tc>
                  <a:txBody>
                    <a:bodyPr/>
                    <a:lstStyle/>
                    <a:p>
                      <a:pPr indent="0" lvl="0" marL="0" rtl="0" algn="ctr">
                        <a:spcBef>
                          <a:spcPts val="0"/>
                        </a:spcBef>
                        <a:spcAft>
                          <a:spcPts val="0"/>
                        </a:spcAft>
                        <a:buNone/>
                      </a:pPr>
                      <a:r>
                        <a:rPr b="1" lang="en" sz="1100">
                          <a:solidFill>
                            <a:schemeClr val="dk1"/>
                          </a:solidFill>
                        </a:rPr>
                        <a:t>#23</a:t>
                      </a:r>
                      <a:endParaRPr sz="11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solidFill>
                            <a:schemeClr val="dk1"/>
                          </a:solidFill>
                        </a:rPr>
                        <a:t>For best full-time MBA in the U.S.</a:t>
                      </a:r>
                      <a:endParaRPr sz="95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50500">
                <a:tc>
                  <a:txBody>
                    <a:bodyPr/>
                    <a:lstStyle/>
                    <a:p>
                      <a:pPr indent="0" lvl="0" marL="0" rtl="0" algn="ctr">
                        <a:spcBef>
                          <a:spcPts val="0"/>
                        </a:spcBef>
                        <a:spcAft>
                          <a:spcPts val="0"/>
                        </a:spcAft>
                        <a:buNone/>
                      </a:pPr>
                      <a:r>
                        <a:rPr b="1" lang="en" sz="1100">
                          <a:solidFill>
                            <a:schemeClr val="dk1"/>
                          </a:solidFill>
                        </a:rPr>
                        <a:t>#23</a:t>
                      </a:r>
                      <a:endParaRPr sz="11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solidFill>
                            <a:schemeClr val="dk1"/>
                          </a:solidFill>
                        </a:rPr>
                        <a:t>For best executive MBA worldwide</a:t>
                      </a:r>
                      <a:endParaRPr sz="95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50500">
                <a:tc>
                  <a:txBody>
                    <a:bodyPr/>
                    <a:lstStyle/>
                    <a:p>
                      <a:pPr indent="0" lvl="0" marL="0" rtl="0" algn="ctr">
                        <a:spcBef>
                          <a:spcPts val="0"/>
                        </a:spcBef>
                        <a:spcAft>
                          <a:spcPts val="0"/>
                        </a:spcAft>
                        <a:buNone/>
                      </a:pPr>
                      <a:r>
                        <a:rPr b="1" lang="en" sz="1100">
                          <a:solidFill>
                            <a:schemeClr val="dk1"/>
                          </a:solidFill>
                        </a:rPr>
                        <a:t>#4</a:t>
                      </a:r>
                      <a:endParaRPr sz="11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solidFill>
                            <a:schemeClr val="dk1"/>
                          </a:solidFill>
                        </a:rPr>
                        <a:t>For best executive MBA in the U.S.</a:t>
                      </a:r>
                      <a:endParaRPr sz="95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50500">
                <a:tc>
                  <a:txBody>
                    <a:bodyPr/>
                    <a:lstStyle/>
                    <a:p>
                      <a:pPr indent="0" lvl="0" marL="0" rtl="0" algn="ctr">
                        <a:spcBef>
                          <a:spcPts val="0"/>
                        </a:spcBef>
                        <a:spcAft>
                          <a:spcPts val="0"/>
                        </a:spcAft>
                        <a:buNone/>
                      </a:pPr>
                      <a:r>
                        <a:rPr b="1" lang="en" sz="1100">
                          <a:solidFill>
                            <a:schemeClr val="dk1"/>
                          </a:solidFill>
                        </a:rPr>
                        <a:t>#34</a:t>
                      </a:r>
                      <a:endParaRPr sz="11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solidFill>
                            <a:schemeClr val="dk1"/>
                          </a:solidFill>
                        </a:rPr>
                        <a:t>For best full-time MBA in the U.S.</a:t>
                      </a:r>
                      <a:endParaRPr sz="95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358" name="Google Shape;358;p40"/>
          <p:cNvSpPr txBox="1"/>
          <p:nvPr/>
        </p:nvSpPr>
        <p:spPr>
          <a:xfrm>
            <a:off x="311650" y="1766788"/>
            <a:ext cx="1946700" cy="3540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500"/>
              </a:spcBef>
              <a:spcAft>
                <a:spcPts val="0"/>
              </a:spcAft>
              <a:buNone/>
            </a:pPr>
            <a:r>
              <a:rPr b="1" i="1" lang="en" sz="1100">
                <a:solidFill>
                  <a:schemeClr val="dk1"/>
                </a:solidFill>
              </a:rPr>
              <a:t>Princeton Review</a:t>
            </a:r>
            <a:endParaRPr b="1" sz="1100">
              <a:solidFill>
                <a:schemeClr val="dk1"/>
              </a:solidFill>
            </a:endParaRPr>
          </a:p>
        </p:txBody>
      </p:sp>
      <p:sp>
        <p:nvSpPr>
          <p:cNvPr id="359" name="Google Shape;359;p40"/>
          <p:cNvSpPr/>
          <p:nvPr/>
        </p:nvSpPr>
        <p:spPr>
          <a:xfrm>
            <a:off x="8833050" y="1614400"/>
            <a:ext cx="268200" cy="3363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60" name="Google Shape;360;p40"/>
          <p:cNvSpPr/>
          <p:nvPr/>
        </p:nvSpPr>
        <p:spPr>
          <a:xfrm>
            <a:off x="2454500" y="1606450"/>
            <a:ext cx="6597300" cy="148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40"/>
          <p:cNvSpPr/>
          <p:nvPr/>
        </p:nvSpPr>
        <p:spPr>
          <a:xfrm>
            <a:off x="2376350" y="4838650"/>
            <a:ext cx="6597300" cy="210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62" name="Google Shape;362;p40"/>
          <p:cNvCxnSpPr/>
          <p:nvPr/>
        </p:nvCxnSpPr>
        <p:spPr>
          <a:xfrm rot="10800000">
            <a:off x="341075" y="2777975"/>
            <a:ext cx="2227800" cy="0"/>
          </a:xfrm>
          <a:prstGeom prst="straightConnector1">
            <a:avLst/>
          </a:prstGeom>
          <a:noFill/>
          <a:ln cap="flat" cmpd="sng" w="9525">
            <a:solidFill>
              <a:schemeClr val="dk1"/>
            </a:solidFill>
            <a:prstDash val="solid"/>
            <a:round/>
            <a:headEnd len="med" w="med" type="none"/>
            <a:tailEnd len="med" w="med" type="none"/>
          </a:ln>
        </p:spPr>
      </p:cxnSp>
      <p:cxnSp>
        <p:nvCxnSpPr>
          <p:cNvPr id="363" name="Google Shape;363;p40"/>
          <p:cNvCxnSpPr/>
          <p:nvPr/>
        </p:nvCxnSpPr>
        <p:spPr>
          <a:xfrm rot="10800000">
            <a:off x="341075" y="3478975"/>
            <a:ext cx="2227800" cy="0"/>
          </a:xfrm>
          <a:prstGeom prst="straightConnector1">
            <a:avLst/>
          </a:prstGeom>
          <a:noFill/>
          <a:ln cap="flat" cmpd="sng" w="9525">
            <a:solidFill>
              <a:schemeClr val="dk1"/>
            </a:solidFill>
            <a:prstDash val="solid"/>
            <a:round/>
            <a:headEnd len="med" w="med" type="none"/>
            <a:tailEnd len="med" w="med" type="none"/>
          </a:ln>
        </p:spPr>
      </p:cxnSp>
      <p:cxnSp>
        <p:nvCxnSpPr>
          <p:cNvPr id="364" name="Google Shape;364;p40"/>
          <p:cNvCxnSpPr/>
          <p:nvPr/>
        </p:nvCxnSpPr>
        <p:spPr>
          <a:xfrm rot="10800000">
            <a:off x="341075" y="4179975"/>
            <a:ext cx="2227800" cy="0"/>
          </a:xfrm>
          <a:prstGeom prst="straightConnector1">
            <a:avLst/>
          </a:prstGeom>
          <a:noFill/>
          <a:ln cap="flat" cmpd="sng" w="9525">
            <a:solidFill>
              <a:schemeClr val="dk1"/>
            </a:solidFill>
            <a:prstDash val="solid"/>
            <a:round/>
            <a:headEnd len="med" w="med" type="none"/>
            <a:tailEnd len="med" w="med" type="none"/>
          </a:ln>
        </p:spPr>
      </p:cxnSp>
      <p:sp>
        <p:nvSpPr>
          <p:cNvPr id="365" name="Google Shape;365;p40"/>
          <p:cNvSpPr txBox="1"/>
          <p:nvPr/>
        </p:nvSpPr>
        <p:spPr>
          <a:xfrm>
            <a:off x="311650" y="2833588"/>
            <a:ext cx="1946700" cy="3540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500"/>
              </a:spcBef>
              <a:spcAft>
                <a:spcPts val="0"/>
              </a:spcAft>
              <a:buNone/>
            </a:pPr>
            <a:r>
              <a:rPr b="1" i="1" lang="en" sz="1100">
                <a:solidFill>
                  <a:schemeClr val="dk1"/>
                </a:solidFill>
              </a:rPr>
              <a:t>Financial Times</a:t>
            </a:r>
            <a:endParaRPr b="1" sz="1100">
              <a:solidFill>
                <a:schemeClr val="dk1"/>
              </a:solidFill>
            </a:endParaRPr>
          </a:p>
        </p:txBody>
      </p:sp>
      <p:sp>
        <p:nvSpPr>
          <p:cNvPr id="366" name="Google Shape;366;p40"/>
          <p:cNvSpPr txBox="1"/>
          <p:nvPr/>
        </p:nvSpPr>
        <p:spPr>
          <a:xfrm>
            <a:off x="311650" y="3553638"/>
            <a:ext cx="1946700" cy="3540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500"/>
              </a:spcBef>
              <a:spcAft>
                <a:spcPts val="0"/>
              </a:spcAft>
              <a:buNone/>
            </a:pPr>
            <a:r>
              <a:rPr b="1" i="1" lang="en" sz="1100">
                <a:solidFill>
                  <a:schemeClr val="dk1"/>
                </a:solidFill>
              </a:rPr>
              <a:t>The Economist</a:t>
            </a:r>
            <a:endParaRPr b="1" sz="1100">
              <a:solidFill>
                <a:schemeClr val="dk1"/>
              </a:solidFill>
            </a:endParaRPr>
          </a:p>
        </p:txBody>
      </p:sp>
      <p:sp>
        <p:nvSpPr>
          <p:cNvPr id="367" name="Google Shape;367;p40"/>
          <p:cNvSpPr txBox="1"/>
          <p:nvPr/>
        </p:nvSpPr>
        <p:spPr>
          <a:xfrm>
            <a:off x="311650" y="4239438"/>
            <a:ext cx="1946700" cy="3540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500"/>
              </a:spcBef>
              <a:spcAft>
                <a:spcPts val="0"/>
              </a:spcAft>
              <a:buNone/>
            </a:pPr>
            <a:r>
              <a:rPr b="1" i="1" lang="en" sz="1100">
                <a:solidFill>
                  <a:schemeClr val="dk1"/>
                </a:solidFill>
              </a:rPr>
              <a:t>Poets &amp; Quants</a:t>
            </a:r>
            <a:endParaRPr b="1" sz="1100">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41"/>
          <p:cNvSpPr txBox="1"/>
          <p:nvPr>
            <p:ph type="title"/>
          </p:nvPr>
        </p:nvSpPr>
        <p:spPr>
          <a:xfrm>
            <a:off x="311700" y="447050"/>
            <a:ext cx="4133700" cy="572700"/>
          </a:xfrm>
          <a:prstGeom prst="rect">
            <a:avLst/>
          </a:prstGeom>
        </p:spPr>
        <p:txBody>
          <a:bodyPr anchorCtr="0" anchor="t" bIns="91425" lIns="0" spcFirstLastPara="1" rIns="91425" wrap="square" tIns="91425">
            <a:noAutofit/>
          </a:bodyPr>
          <a:lstStyle/>
          <a:p>
            <a:pPr indent="0" lvl="0" marL="0" rtl="0" algn="l">
              <a:lnSpc>
                <a:spcPct val="115000"/>
              </a:lnSpc>
              <a:spcBef>
                <a:spcPts val="0"/>
              </a:spcBef>
              <a:spcAft>
                <a:spcPts val="0"/>
              </a:spcAft>
              <a:buSzPts val="1100"/>
              <a:buNone/>
            </a:pPr>
            <a:r>
              <a:rPr b="1" lang="en" sz="2700"/>
              <a:t>Highly ranked programs</a:t>
            </a:r>
            <a:endParaRPr b="1" sz="2700"/>
          </a:p>
        </p:txBody>
      </p:sp>
      <p:sp>
        <p:nvSpPr>
          <p:cNvPr id="373" name="Google Shape;373;p41"/>
          <p:cNvSpPr/>
          <p:nvPr/>
        </p:nvSpPr>
        <p:spPr>
          <a:xfrm>
            <a:off x="0" y="0"/>
            <a:ext cx="1665000" cy="1095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41"/>
          <p:cNvSpPr txBox="1"/>
          <p:nvPr>
            <p:ph type="title"/>
          </p:nvPr>
        </p:nvSpPr>
        <p:spPr>
          <a:xfrm>
            <a:off x="311700" y="1185975"/>
            <a:ext cx="2541600" cy="354000"/>
          </a:xfrm>
          <a:prstGeom prst="rect">
            <a:avLst/>
          </a:prstGeom>
          <a:solidFill>
            <a:srgbClr val="FFC729"/>
          </a:solidFill>
        </p:spPr>
        <p:txBody>
          <a:bodyPr anchorCtr="0" anchor="t" bIns="45700" lIns="45700" spcFirstLastPara="1" rIns="45700" wrap="square" tIns="45700">
            <a:noAutofit/>
          </a:bodyPr>
          <a:lstStyle/>
          <a:p>
            <a:pPr indent="0" lvl="0" marL="0" rtl="0" algn="ctr">
              <a:lnSpc>
                <a:spcPct val="115000"/>
              </a:lnSpc>
              <a:spcBef>
                <a:spcPts val="0"/>
              </a:spcBef>
              <a:spcAft>
                <a:spcPts val="0"/>
              </a:spcAft>
              <a:buSzPts val="1100"/>
              <a:buNone/>
            </a:pPr>
            <a:r>
              <a:rPr b="1" lang="en" sz="1500"/>
              <a:t>Undergraduate programs</a:t>
            </a:r>
            <a:endParaRPr b="1" sz="1500"/>
          </a:p>
        </p:txBody>
      </p:sp>
      <p:graphicFrame>
        <p:nvGraphicFramePr>
          <p:cNvPr id="375" name="Google Shape;375;p41"/>
          <p:cNvGraphicFramePr/>
          <p:nvPr/>
        </p:nvGraphicFramePr>
        <p:xfrm>
          <a:off x="3254675" y="1116875"/>
          <a:ext cx="3000000" cy="3000000"/>
        </p:xfrm>
        <a:graphic>
          <a:graphicData uri="http://schemas.openxmlformats.org/drawingml/2006/table">
            <a:tbl>
              <a:tblPr>
                <a:noFill/>
                <a:tableStyleId>{10BF6BEA-231D-4476-8EB9-98266C1F8405}</a:tableStyleId>
              </a:tblPr>
              <a:tblGrid>
                <a:gridCol w="428325"/>
                <a:gridCol w="5366850"/>
              </a:tblGrid>
              <a:tr h="350500">
                <a:tc>
                  <a:txBody>
                    <a:bodyPr/>
                    <a:lstStyle/>
                    <a:p>
                      <a:pPr indent="0" lvl="0" marL="0" rtl="0" algn="ctr">
                        <a:spcBef>
                          <a:spcPts val="0"/>
                        </a:spcBef>
                        <a:spcAft>
                          <a:spcPts val="0"/>
                        </a:spcAft>
                        <a:buClr>
                          <a:schemeClr val="dk1"/>
                        </a:buClr>
                        <a:buSzPts val="1100"/>
                        <a:buFont typeface="Arial"/>
                        <a:buNone/>
                      </a:pPr>
                      <a:r>
                        <a:rPr b="1" lang="en" sz="1100">
                          <a:solidFill>
                            <a:schemeClr val="dk1"/>
                          </a:solidFill>
                        </a:rPr>
                        <a:t>#2</a:t>
                      </a:r>
                      <a:endParaRPr b="1" sz="1100">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n" sz="950">
                          <a:solidFill>
                            <a:schemeClr val="dk1"/>
                          </a:solidFill>
                        </a:rPr>
                        <a:t>For best undergraduate supply chain and logistics program</a:t>
                      </a:r>
                      <a:endParaRPr b="1" sz="950">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50500">
                <a:tc>
                  <a:txBody>
                    <a:bodyPr/>
                    <a:lstStyle/>
                    <a:p>
                      <a:pPr indent="0" lvl="0" marL="0" rtl="0" algn="ctr">
                        <a:spcBef>
                          <a:spcPts val="0"/>
                        </a:spcBef>
                        <a:spcAft>
                          <a:spcPts val="0"/>
                        </a:spcAft>
                        <a:buClr>
                          <a:schemeClr val="dk1"/>
                        </a:buClr>
                        <a:buSzPts val="1100"/>
                        <a:buFont typeface="Arial"/>
                        <a:buNone/>
                      </a:pPr>
                      <a:r>
                        <a:rPr b="1" lang="en" sz="1100">
                          <a:solidFill>
                            <a:schemeClr val="dk1"/>
                          </a:solidFill>
                        </a:rPr>
                        <a:t>#5</a:t>
                      </a:r>
                      <a:endParaRPr b="1" sz="1100">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n" sz="950">
                          <a:solidFill>
                            <a:schemeClr val="dk1"/>
                          </a:solidFill>
                        </a:rPr>
                        <a:t>For best undergraduate analytics program</a:t>
                      </a:r>
                      <a:endParaRPr b="1" sz="950">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50500">
                <a:tc>
                  <a:txBody>
                    <a:bodyPr/>
                    <a:lstStyle/>
                    <a:p>
                      <a:pPr indent="0" lvl="0" marL="0" rtl="0" algn="ctr">
                        <a:spcBef>
                          <a:spcPts val="0"/>
                        </a:spcBef>
                        <a:spcAft>
                          <a:spcPts val="0"/>
                        </a:spcAft>
                        <a:buNone/>
                      </a:pPr>
                      <a:r>
                        <a:rPr b="1" lang="en" sz="1100">
                          <a:solidFill>
                            <a:schemeClr val="dk1"/>
                          </a:solidFill>
                        </a:rPr>
                        <a:t>#7</a:t>
                      </a:r>
                      <a:endParaRPr b="1" sz="1100">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solidFill>
                            <a:schemeClr val="dk1"/>
                          </a:solidFill>
                        </a:rPr>
                        <a:t>For best undergraduate production/operations management program</a:t>
                      </a:r>
                      <a:endParaRPr b="1" sz="950">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50500">
                <a:tc>
                  <a:txBody>
                    <a:bodyPr/>
                    <a:lstStyle/>
                    <a:p>
                      <a:pPr indent="0" lvl="0" marL="0" rtl="0" algn="ctr">
                        <a:spcBef>
                          <a:spcPts val="0"/>
                        </a:spcBef>
                        <a:spcAft>
                          <a:spcPts val="0"/>
                        </a:spcAft>
                        <a:buNone/>
                      </a:pPr>
                      <a:r>
                        <a:rPr b="1" lang="en" sz="1100">
                          <a:solidFill>
                            <a:schemeClr val="dk1"/>
                          </a:solidFill>
                        </a:rPr>
                        <a:t>#9</a:t>
                      </a:r>
                      <a:endParaRPr b="1" sz="1100">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solidFill>
                            <a:schemeClr val="dk1"/>
                          </a:solidFill>
                        </a:rPr>
                        <a:t>For best undergraduate management information systems program</a:t>
                      </a:r>
                      <a:endParaRPr b="1" sz="950">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50500">
                <a:tc>
                  <a:txBody>
                    <a:bodyPr/>
                    <a:lstStyle/>
                    <a:p>
                      <a:pPr indent="0" lvl="0" marL="0" rtl="0" algn="ctr">
                        <a:spcBef>
                          <a:spcPts val="0"/>
                        </a:spcBef>
                        <a:spcAft>
                          <a:spcPts val="0"/>
                        </a:spcAft>
                        <a:buNone/>
                      </a:pPr>
                      <a:r>
                        <a:rPr b="1" lang="en" sz="1100">
                          <a:solidFill>
                            <a:schemeClr val="dk1"/>
                          </a:solidFill>
                        </a:rPr>
                        <a:t>#10</a:t>
                      </a:r>
                      <a:endParaRPr sz="11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solidFill>
                            <a:schemeClr val="dk1"/>
                          </a:solidFill>
                        </a:rPr>
                        <a:t>For best undergraduate quantitative analysis program</a:t>
                      </a:r>
                      <a:endParaRPr b="1" sz="95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50500">
                <a:tc>
                  <a:txBody>
                    <a:bodyPr/>
                    <a:lstStyle/>
                    <a:p>
                      <a:pPr indent="0" lvl="0" marL="0" rtl="0" algn="ctr">
                        <a:spcBef>
                          <a:spcPts val="0"/>
                        </a:spcBef>
                        <a:spcAft>
                          <a:spcPts val="0"/>
                        </a:spcAft>
                        <a:buNone/>
                      </a:pPr>
                      <a:r>
                        <a:rPr b="1" lang="en" sz="1100">
                          <a:solidFill>
                            <a:schemeClr val="dk1"/>
                          </a:solidFill>
                        </a:rPr>
                        <a:t>#11</a:t>
                      </a:r>
                      <a:endParaRPr sz="11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solidFill>
                            <a:schemeClr val="dk1"/>
                          </a:solidFill>
                        </a:rPr>
                        <a:t>For best undergraduate accounting program</a:t>
                      </a:r>
                      <a:endParaRPr sz="95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50500">
                <a:tc>
                  <a:txBody>
                    <a:bodyPr/>
                    <a:lstStyle/>
                    <a:p>
                      <a:pPr indent="0" lvl="0" marL="0" rtl="0" algn="ctr">
                        <a:spcBef>
                          <a:spcPts val="0"/>
                        </a:spcBef>
                        <a:spcAft>
                          <a:spcPts val="0"/>
                        </a:spcAft>
                        <a:buNone/>
                      </a:pPr>
                      <a:r>
                        <a:rPr b="1" lang="en" sz="1100">
                          <a:solidFill>
                            <a:schemeClr val="dk1"/>
                          </a:solidFill>
                        </a:rPr>
                        <a:t>#11</a:t>
                      </a:r>
                      <a:endParaRPr sz="11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solidFill>
                            <a:schemeClr val="dk1"/>
                          </a:solidFill>
                        </a:rPr>
                        <a:t>For best undergraduate marketing program</a:t>
                      </a:r>
                      <a:endParaRPr sz="95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50500">
                <a:tc>
                  <a:txBody>
                    <a:bodyPr/>
                    <a:lstStyle/>
                    <a:p>
                      <a:pPr indent="0" lvl="0" marL="0" rtl="0" algn="ctr">
                        <a:spcBef>
                          <a:spcPts val="0"/>
                        </a:spcBef>
                        <a:spcAft>
                          <a:spcPts val="0"/>
                        </a:spcAft>
                        <a:buNone/>
                      </a:pPr>
                      <a:r>
                        <a:rPr b="1" lang="en" sz="1100">
                          <a:solidFill>
                            <a:schemeClr val="dk1"/>
                          </a:solidFill>
                        </a:rPr>
                        <a:t>#15</a:t>
                      </a:r>
                      <a:endParaRPr sz="11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solidFill>
                            <a:schemeClr val="dk1"/>
                          </a:solidFill>
                        </a:rPr>
                        <a:t>For best undergraduate management program</a:t>
                      </a:r>
                      <a:endParaRPr sz="95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50500">
                <a:tc>
                  <a:txBody>
                    <a:bodyPr/>
                    <a:lstStyle/>
                    <a:p>
                      <a:pPr indent="0" lvl="0" marL="0" rtl="0" algn="ctr">
                        <a:spcBef>
                          <a:spcPts val="0"/>
                        </a:spcBef>
                        <a:spcAft>
                          <a:spcPts val="0"/>
                        </a:spcAft>
                        <a:buNone/>
                      </a:pPr>
                      <a:r>
                        <a:rPr b="1" lang="en" sz="1100">
                          <a:solidFill>
                            <a:schemeClr val="dk1"/>
                          </a:solidFill>
                        </a:rPr>
                        <a:t>#16</a:t>
                      </a:r>
                      <a:endParaRPr sz="11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solidFill>
                            <a:schemeClr val="dk1"/>
                          </a:solidFill>
                        </a:rPr>
                        <a:t>For best undergraduate international business program</a:t>
                      </a:r>
                      <a:endParaRPr sz="95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50500">
                <a:tc>
                  <a:txBody>
                    <a:bodyPr/>
                    <a:lstStyle/>
                    <a:p>
                      <a:pPr indent="0" lvl="0" marL="0" rtl="0" algn="ctr">
                        <a:spcBef>
                          <a:spcPts val="0"/>
                        </a:spcBef>
                        <a:spcAft>
                          <a:spcPts val="0"/>
                        </a:spcAft>
                        <a:buNone/>
                      </a:pPr>
                      <a:r>
                        <a:rPr b="1" lang="en" sz="1100">
                          <a:solidFill>
                            <a:schemeClr val="dk1"/>
                          </a:solidFill>
                        </a:rPr>
                        <a:t>#19</a:t>
                      </a:r>
                      <a:endParaRPr sz="11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solidFill>
                            <a:schemeClr val="dk1"/>
                          </a:solidFill>
                        </a:rPr>
                        <a:t>For best undergraduate finance program</a:t>
                      </a:r>
                      <a:endParaRPr sz="95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50500">
                <a:tc>
                  <a:txBody>
                    <a:bodyPr/>
                    <a:lstStyle/>
                    <a:p>
                      <a:pPr indent="0" lvl="0" marL="0" rtl="0" algn="ctr">
                        <a:spcBef>
                          <a:spcPts val="0"/>
                        </a:spcBef>
                        <a:spcAft>
                          <a:spcPts val="0"/>
                        </a:spcAft>
                        <a:buNone/>
                      </a:pPr>
                      <a:r>
                        <a:rPr b="1" lang="en" sz="1100">
                          <a:solidFill>
                            <a:schemeClr val="dk1"/>
                          </a:solidFill>
                        </a:rPr>
                        <a:t>#32</a:t>
                      </a:r>
                      <a:endParaRPr sz="11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solidFill>
                            <a:schemeClr val="dk1"/>
                          </a:solidFill>
                        </a:rPr>
                        <a:t>For best undergraduate entrepreneurship program</a:t>
                      </a:r>
                      <a:endParaRPr sz="95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376" name="Google Shape;376;p41"/>
          <p:cNvSpPr/>
          <p:nvPr/>
        </p:nvSpPr>
        <p:spPr>
          <a:xfrm>
            <a:off x="8833050" y="1122500"/>
            <a:ext cx="268200" cy="3978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77" name="Google Shape;377;p41"/>
          <p:cNvSpPr/>
          <p:nvPr/>
        </p:nvSpPr>
        <p:spPr>
          <a:xfrm>
            <a:off x="3001675" y="1073050"/>
            <a:ext cx="6050100" cy="109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41"/>
          <p:cNvSpPr/>
          <p:nvPr/>
        </p:nvSpPr>
        <p:spPr>
          <a:xfrm>
            <a:off x="2376350" y="4914850"/>
            <a:ext cx="6597300" cy="109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41"/>
          <p:cNvSpPr txBox="1"/>
          <p:nvPr/>
        </p:nvSpPr>
        <p:spPr>
          <a:xfrm>
            <a:off x="311650" y="1766788"/>
            <a:ext cx="1946700" cy="3540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500"/>
              </a:spcBef>
              <a:spcAft>
                <a:spcPts val="0"/>
              </a:spcAft>
              <a:buNone/>
            </a:pPr>
            <a:r>
              <a:rPr b="1" i="1" lang="en" sz="1100">
                <a:solidFill>
                  <a:schemeClr val="dk1"/>
                </a:solidFill>
              </a:rPr>
              <a:t>U.S. News &amp; World Report</a:t>
            </a:r>
            <a:endParaRPr b="1" i="1" sz="1100">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42"/>
          <p:cNvSpPr txBox="1"/>
          <p:nvPr>
            <p:ph type="title"/>
          </p:nvPr>
        </p:nvSpPr>
        <p:spPr>
          <a:xfrm>
            <a:off x="311700" y="447050"/>
            <a:ext cx="4133700" cy="572700"/>
          </a:xfrm>
          <a:prstGeom prst="rect">
            <a:avLst/>
          </a:prstGeom>
        </p:spPr>
        <p:txBody>
          <a:bodyPr anchorCtr="0" anchor="t" bIns="91425" lIns="0" spcFirstLastPara="1" rIns="91425" wrap="square" tIns="91425">
            <a:noAutofit/>
          </a:bodyPr>
          <a:lstStyle/>
          <a:p>
            <a:pPr indent="0" lvl="0" marL="0" rtl="0" algn="l">
              <a:lnSpc>
                <a:spcPct val="115000"/>
              </a:lnSpc>
              <a:spcBef>
                <a:spcPts val="0"/>
              </a:spcBef>
              <a:spcAft>
                <a:spcPts val="0"/>
              </a:spcAft>
              <a:buSzPts val="1100"/>
              <a:buNone/>
            </a:pPr>
            <a:r>
              <a:rPr b="1" lang="en" sz="2700"/>
              <a:t>Highly ranked programs</a:t>
            </a:r>
            <a:endParaRPr b="1" sz="2700"/>
          </a:p>
        </p:txBody>
      </p:sp>
      <p:sp>
        <p:nvSpPr>
          <p:cNvPr id="385" name="Google Shape;385;p42"/>
          <p:cNvSpPr/>
          <p:nvPr/>
        </p:nvSpPr>
        <p:spPr>
          <a:xfrm>
            <a:off x="0" y="0"/>
            <a:ext cx="1665000" cy="1095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42"/>
          <p:cNvSpPr txBox="1"/>
          <p:nvPr>
            <p:ph type="title"/>
          </p:nvPr>
        </p:nvSpPr>
        <p:spPr>
          <a:xfrm>
            <a:off x="311700" y="1185975"/>
            <a:ext cx="1750500" cy="354000"/>
          </a:xfrm>
          <a:prstGeom prst="rect">
            <a:avLst/>
          </a:prstGeom>
          <a:solidFill>
            <a:srgbClr val="FFC729"/>
          </a:solidFill>
        </p:spPr>
        <p:txBody>
          <a:bodyPr anchorCtr="0" anchor="t" bIns="45700" lIns="45700" spcFirstLastPara="1" rIns="45700" wrap="square" tIns="45700">
            <a:noAutofit/>
          </a:bodyPr>
          <a:lstStyle/>
          <a:p>
            <a:pPr indent="0" lvl="0" marL="0" rtl="0" algn="ctr">
              <a:lnSpc>
                <a:spcPct val="115000"/>
              </a:lnSpc>
              <a:spcBef>
                <a:spcPts val="0"/>
              </a:spcBef>
              <a:spcAft>
                <a:spcPts val="0"/>
              </a:spcAft>
              <a:buSzPts val="1100"/>
              <a:buNone/>
            </a:pPr>
            <a:r>
              <a:rPr b="1" lang="en" sz="1600"/>
              <a:t>MBA specialties</a:t>
            </a:r>
            <a:endParaRPr b="1" sz="1600"/>
          </a:p>
        </p:txBody>
      </p:sp>
      <p:graphicFrame>
        <p:nvGraphicFramePr>
          <p:cNvPr id="387" name="Google Shape;387;p42"/>
          <p:cNvGraphicFramePr/>
          <p:nvPr/>
        </p:nvGraphicFramePr>
        <p:xfrm>
          <a:off x="4640350" y="2160225"/>
          <a:ext cx="3000000" cy="3000000"/>
        </p:xfrm>
        <a:graphic>
          <a:graphicData uri="http://schemas.openxmlformats.org/drawingml/2006/table">
            <a:tbl>
              <a:tblPr>
                <a:noFill/>
                <a:tableStyleId>{10BF6BEA-231D-4476-8EB9-98266C1F8405}</a:tableStyleId>
              </a:tblPr>
              <a:tblGrid>
                <a:gridCol w="453975"/>
                <a:gridCol w="3804650"/>
              </a:tblGrid>
              <a:tr h="215650">
                <a:tc>
                  <a:txBody>
                    <a:bodyPr/>
                    <a:lstStyle/>
                    <a:p>
                      <a:pPr indent="0" lvl="0" marL="0" rtl="0" algn="ctr">
                        <a:spcBef>
                          <a:spcPts val="0"/>
                        </a:spcBef>
                        <a:spcAft>
                          <a:spcPts val="0"/>
                        </a:spcAft>
                        <a:buNone/>
                      </a:pPr>
                      <a:r>
                        <a:rPr b="1" lang="en" sz="1100">
                          <a:solidFill>
                            <a:schemeClr val="dk1"/>
                          </a:solidFill>
                        </a:rPr>
                        <a:t>#13</a:t>
                      </a:r>
                      <a:endParaRPr sz="11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solidFill>
                            <a:schemeClr val="dk1"/>
                          </a:solidFill>
                        </a:rPr>
                        <a:t>For best business school business analytics MBA program</a:t>
                      </a:r>
                      <a:endParaRPr b="1" sz="95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00025">
                <a:tc>
                  <a:txBody>
                    <a:bodyPr/>
                    <a:lstStyle/>
                    <a:p>
                      <a:pPr indent="0" lvl="0" marL="0" rtl="0" algn="ctr">
                        <a:spcBef>
                          <a:spcPts val="0"/>
                        </a:spcBef>
                        <a:spcAft>
                          <a:spcPts val="0"/>
                        </a:spcAft>
                        <a:buNone/>
                      </a:pPr>
                      <a:r>
                        <a:rPr b="1" lang="en" sz="1100">
                          <a:solidFill>
                            <a:schemeClr val="dk1"/>
                          </a:solidFill>
                        </a:rPr>
                        <a:t>#14</a:t>
                      </a:r>
                      <a:endParaRPr sz="11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solidFill>
                            <a:schemeClr val="dk1"/>
                          </a:solidFill>
                        </a:rPr>
                        <a:t>For best business school accounting MBA program</a:t>
                      </a:r>
                      <a:endParaRPr sz="95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21850">
                <a:tc>
                  <a:txBody>
                    <a:bodyPr/>
                    <a:lstStyle/>
                    <a:p>
                      <a:pPr indent="0" lvl="0" marL="0" rtl="0" algn="ctr">
                        <a:spcBef>
                          <a:spcPts val="0"/>
                        </a:spcBef>
                        <a:spcAft>
                          <a:spcPts val="0"/>
                        </a:spcAft>
                        <a:buNone/>
                      </a:pPr>
                      <a:r>
                        <a:rPr b="1" lang="en" sz="1100">
                          <a:solidFill>
                            <a:schemeClr val="dk1"/>
                          </a:solidFill>
                        </a:rPr>
                        <a:t>#16</a:t>
                      </a:r>
                      <a:endParaRPr sz="11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solidFill>
                            <a:schemeClr val="dk1"/>
                          </a:solidFill>
                        </a:rPr>
                        <a:t>For best business school management MBA program</a:t>
                      </a:r>
                      <a:endParaRPr sz="95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00000">
                <a:tc>
                  <a:txBody>
                    <a:bodyPr/>
                    <a:lstStyle/>
                    <a:p>
                      <a:pPr indent="0" lvl="0" marL="0" rtl="0" algn="ctr">
                        <a:spcBef>
                          <a:spcPts val="0"/>
                        </a:spcBef>
                        <a:spcAft>
                          <a:spcPts val="0"/>
                        </a:spcAft>
                        <a:buNone/>
                      </a:pPr>
                      <a:r>
                        <a:rPr b="1" lang="en" sz="1100">
                          <a:solidFill>
                            <a:schemeClr val="dk1"/>
                          </a:solidFill>
                        </a:rPr>
                        <a:t>#16</a:t>
                      </a:r>
                      <a:endParaRPr sz="11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solidFill>
                            <a:schemeClr val="dk1"/>
                          </a:solidFill>
                        </a:rPr>
                        <a:t>For best business school production/operations MBA program</a:t>
                      </a:r>
                      <a:endParaRPr sz="95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00000">
                <a:tc>
                  <a:txBody>
                    <a:bodyPr/>
                    <a:lstStyle/>
                    <a:p>
                      <a:pPr indent="0" lvl="0" marL="0" rtl="0" algn="ctr">
                        <a:spcBef>
                          <a:spcPts val="0"/>
                        </a:spcBef>
                        <a:spcAft>
                          <a:spcPts val="0"/>
                        </a:spcAft>
                        <a:buNone/>
                      </a:pPr>
                      <a:r>
                        <a:rPr b="1" lang="en" sz="1100">
                          <a:solidFill>
                            <a:schemeClr val="dk1"/>
                          </a:solidFill>
                        </a:rPr>
                        <a:t>#20</a:t>
                      </a:r>
                      <a:endParaRPr sz="11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solidFill>
                            <a:schemeClr val="dk1"/>
                          </a:solidFill>
                        </a:rPr>
                        <a:t>For best business school international MBA program</a:t>
                      </a:r>
                      <a:endParaRPr sz="95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00000">
                <a:tc>
                  <a:txBody>
                    <a:bodyPr/>
                    <a:lstStyle/>
                    <a:p>
                      <a:pPr indent="0" lvl="0" marL="0" rtl="0" algn="ctr">
                        <a:spcBef>
                          <a:spcPts val="0"/>
                        </a:spcBef>
                        <a:spcAft>
                          <a:spcPts val="0"/>
                        </a:spcAft>
                        <a:buNone/>
                      </a:pPr>
                      <a:r>
                        <a:rPr b="1" lang="en" sz="1100">
                          <a:solidFill>
                            <a:schemeClr val="dk1"/>
                          </a:solidFill>
                        </a:rPr>
                        <a:t>#20</a:t>
                      </a:r>
                      <a:endParaRPr sz="11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solidFill>
                            <a:schemeClr val="dk1"/>
                          </a:solidFill>
                        </a:rPr>
                        <a:t>For best business school marketing MBA program</a:t>
                      </a:r>
                      <a:endParaRPr sz="95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00000">
                <a:tc>
                  <a:txBody>
                    <a:bodyPr/>
                    <a:lstStyle/>
                    <a:p>
                      <a:pPr indent="0" lvl="0" marL="0" rtl="0" algn="ctr">
                        <a:spcBef>
                          <a:spcPts val="0"/>
                        </a:spcBef>
                        <a:spcAft>
                          <a:spcPts val="0"/>
                        </a:spcAft>
                        <a:buNone/>
                      </a:pPr>
                      <a:r>
                        <a:rPr b="1" lang="en" sz="1100">
                          <a:solidFill>
                            <a:schemeClr val="dk1"/>
                          </a:solidFill>
                        </a:rPr>
                        <a:t>#23</a:t>
                      </a:r>
                      <a:endParaRPr sz="11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solidFill>
                            <a:schemeClr val="dk1"/>
                          </a:solidFill>
                        </a:rPr>
                        <a:t>For best business school entrepreneurship MBA program</a:t>
                      </a:r>
                      <a:endParaRPr sz="95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graphicFrame>
        <p:nvGraphicFramePr>
          <p:cNvPr id="388" name="Google Shape;388;p42"/>
          <p:cNvGraphicFramePr/>
          <p:nvPr/>
        </p:nvGraphicFramePr>
        <p:xfrm>
          <a:off x="221900" y="2160225"/>
          <a:ext cx="3000000" cy="3000000"/>
        </p:xfrm>
        <a:graphic>
          <a:graphicData uri="http://schemas.openxmlformats.org/drawingml/2006/table">
            <a:tbl>
              <a:tblPr>
                <a:noFill/>
                <a:tableStyleId>{10BF6BEA-231D-4476-8EB9-98266C1F8405}</a:tableStyleId>
              </a:tblPr>
              <a:tblGrid>
                <a:gridCol w="431475"/>
                <a:gridCol w="4012450"/>
              </a:tblGrid>
              <a:tr h="164975">
                <a:tc>
                  <a:txBody>
                    <a:bodyPr/>
                    <a:lstStyle/>
                    <a:p>
                      <a:pPr indent="0" lvl="0" marL="0" rtl="0" algn="ctr">
                        <a:spcBef>
                          <a:spcPts val="0"/>
                        </a:spcBef>
                        <a:spcAft>
                          <a:spcPts val="0"/>
                        </a:spcAft>
                        <a:buNone/>
                      </a:pPr>
                      <a:r>
                        <a:rPr b="1" lang="en" sz="1100"/>
                        <a:t>#2</a:t>
                      </a:r>
                      <a:endParaRPr b="1" sz="11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solidFill>
                            <a:schemeClr val="dk1"/>
                          </a:solidFill>
                        </a:rPr>
                        <a:t>For best online business analytics MBA programs</a:t>
                      </a:r>
                      <a:endParaRPr sz="95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37225">
                <a:tc>
                  <a:txBody>
                    <a:bodyPr/>
                    <a:lstStyle/>
                    <a:p>
                      <a:pPr indent="0" lvl="0" marL="0" rtl="0" algn="ctr">
                        <a:spcBef>
                          <a:spcPts val="0"/>
                        </a:spcBef>
                        <a:spcAft>
                          <a:spcPts val="0"/>
                        </a:spcAft>
                        <a:buNone/>
                      </a:pPr>
                      <a:r>
                        <a:rPr b="1" lang="en" sz="1100">
                          <a:solidFill>
                            <a:schemeClr val="dk1"/>
                          </a:solidFill>
                        </a:rPr>
                        <a:t>#2</a:t>
                      </a:r>
                      <a:endParaRPr sz="11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t>For best online marketing MBA programs</a:t>
                      </a:r>
                      <a:endParaRPr b="1" sz="95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05525">
                <a:tc>
                  <a:txBody>
                    <a:bodyPr/>
                    <a:lstStyle/>
                    <a:p>
                      <a:pPr indent="0" lvl="0" marL="0" rtl="0" algn="ctr">
                        <a:spcBef>
                          <a:spcPts val="0"/>
                        </a:spcBef>
                        <a:spcAft>
                          <a:spcPts val="0"/>
                        </a:spcAft>
                        <a:buNone/>
                      </a:pPr>
                      <a:r>
                        <a:rPr b="1" lang="en" sz="1100">
                          <a:solidFill>
                            <a:schemeClr val="dk1"/>
                          </a:solidFill>
                        </a:rPr>
                        <a:t>#2</a:t>
                      </a:r>
                      <a:endParaRPr sz="11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solidFill>
                            <a:schemeClr val="dk1"/>
                          </a:solidFill>
                        </a:rPr>
                        <a:t>For best business school project management MBA program</a:t>
                      </a:r>
                      <a:endParaRPr sz="95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00000">
                <a:tc>
                  <a:txBody>
                    <a:bodyPr/>
                    <a:lstStyle/>
                    <a:p>
                      <a:pPr indent="0" lvl="0" marL="0" rtl="0" algn="ctr">
                        <a:spcBef>
                          <a:spcPts val="0"/>
                        </a:spcBef>
                        <a:spcAft>
                          <a:spcPts val="0"/>
                        </a:spcAft>
                        <a:buNone/>
                      </a:pPr>
                      <a:r>
                        <a:rPr b="1" lang="en" sz="1100">
                          <a:solidFill>
                            <a:schemeClr val="dk1"/>
                          </a:solidFill>
                        </a:rPr>
                        <a:t>#3</a:t>
                      </a:r>
                      <a:endParaRPr sz="11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solidFill>
                            <a:schemeClr val="dk1"/>
                          </a:solidFill>
                        </a:rPr>
                        <a:t>For best online finance MBA programs</a:t>
                      </a:r>
                      <a:endParaRPr sz="95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00000">
                <a:tc>
                  <a:txBody>
                    <a:bodyPr/>
                    <a:lstStyle/>
                    <a:p>
                      <a:pPr indent="0" lvl="0" marL="0" rtl="0" algn="ctr">
                        <a:spcBef>
                          <a:spcPts val="0"/>
                        </a:spcBef>
                        <a:spcAft>
                          <a:spcPts val="0"/>
                        </a:spcAft>
                        <a:buNone/>
                      </a:pPr>
                      <a:r>
                        <a:rPr b="1" lang="en" sz="1100">
                          <a:solidFill>
                            <a:schemeClr val="dk1"/>
                          </a:solidFill>
                        </a:rPr>
                        <a:t>#3</a:t>
                      </a:r>
                      <a:endParaRPr sz="11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solidFill>
                            <a:schemeClr val="dk1"/>
                          </a:solidFill>
                        </a:rPr>
                        <a:t>For best online general management MBA programs</a:t>
                      </a:r>
                      <a:endParaRPr sz="95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00000">
                <a:tc>
                  <a:txBody>
                    <a:bodyPr/>
                    <a:lstStyle/>
                    <a:p>
                      <a:pPr indent="0" lvl="0" marL="0" rtl="0" algn="ctr">
                        <a:spcBef>
                          <a:spcPts val="0"/>
                        </a:spcBef>
                        <a:spcAft>
                          <a:spcPts val="0"/>
                        </a:spcAft>
                        <a:buNone/>
                      </a:pPr>
                      <a:r>
                        <a:rPr b="1" lang="en" sz="1100">
                          <a:solidFill>
                            <a:schemeClr val="dk1"/>
                          </a:solidFill>
                        </a:rPr>
                        <a:t>#3</a:t>
                      </a:r>
                      <a:endParaRPr sz="11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solidFill>
                            <a:schemeClr val="dk1"/>
                          </a:solidFill>
                        </a:rPr>
                        <a:t>For best business school supply chain and logistics MBA program</a:t>
                      </a:r>
                      <a:endParaRPr sz="95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28075">
                <a:tc>
                  <a:txBody>
                    <a:bodyPr/>
                    <a:lstStyle/>
                    <a:p>
                      <a:pPr indent="0" lvl="0" marL="0" rtl="0" algn="ctr">
                        <a:spcBef>
                          <a:spcPts val="0"/>
                        </a:spcBef>
                        <a:spcAft>
                          <a:spcPts val="0"/>
                        </a:spcAft>
                        <a:buNone/>
                      </a:pPr>
                      <a:r>
                        <a:rPr b="1" lang="en" sz="1100">
                          <a:solidFill>
                            <a:schemeClr val="dk1"/>
                          </a:solidFill>
                        </a:rPr>
                        <a:t>#11</a:t>
                      </a:r>
                      <a:endParaRPr sz="11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solidFill>
                            <a:schemeClr val="dk1"/>
                          </a:solidFill>
                        </a:rPr>
                        <a:t>For best business school information systems MBA program</a:t>
                      </a:r>
                      <a:endParaRPr sz="95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389" name="Google Shape;389;p42"/>
          <p:cNvSpPr/>
          <p:nvPr/>
        </p:nvSpPr>
        <p:spPr>
          <a:xfrm>
            <a:off x="78175" y="2102750"/>
            <a:ext cx="233400" cy="293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42"/>
          <p:cNvSpPr/>
          <p:nvPr/>
        </p:nvSpPr>
        <p:spPr>
          <a:xfrm>
            <a:off x="175050" y="2063650"/>
            <a:ext cx="8876700" cy="148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42"/>
          <p:cNvSpPr/>
          <p:nvPr/>
        </p:nvSpPr>
        <p:spPr>
          <a:xfrm>
            <a:off x="4604125" y="2160225"/>
            <a:ext cx="125100" cy="2881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92" name="Google Shape;392;p42"/>
          <p:cNvSpPr/>
          <p:nvPr/>
        </p:nvSpPr>
        <p:spPr>
          <a:xfrm>
            <a:off x="8833050" y="1968400"/>
            <a:ext cx="268200" cy="300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93" name="Google Shape;393;p42"/>
          <p:cNvSpPr/>
          <p:nvPr/>
        </p:nvSpPr>
        <p:spPr>
          <a:xfrm>
            <a:off x="175050" y="4572875"/>
            <a:ext cx="8793900" cy="443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42"/>
          <p:cNvSpPr txBox="1"/>
          <p:nvPr/>
        </p:nvSpPr>
        <p:spPr>
          <a:xfrm>
            <a:off x="311650" y="1766788"/>
            <a:ext cx="1946700" cy="3540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500"/>
              </a:spcBef>
              <a:spcAft>
                <a:spcPts val="0"/>
              </a:spcAft>
              <a:buNone/>
            </a:pPr>
            <a:r>
              <a:rPr b="1" i="1" lang="en" sz="1100">
                <a:solidFill>
                  <a:schemeClr val="dk1"/>
                </a:solidFill>
              </a:rPr>
              <a:t>U.S. News &amp; World Report</a:t>
            </a:r>
            <a:endParaRPr b="1" i="1" sz="110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43"/>
          <p:cNvSpPr txBox="1"/>
          <p:nvPr>
            <p:ph type="title"/>
          </p:nvPr>
        </p:nvSpPr>
        <p:spPr>
          <a:xfrm>
            <a:off x="311700" y="447050"/>
            <a:ext cx="4133700" cy="572700"/>
          </a:xfrm>
          <a:prstGeom prst="rect">
            <a:avLst/>
          </a:prstGeom>
        </p:spPr>
        <p:txBody>
          <a:bodyPr anchorCtr="0" anchor="t" bIns="91425" lIns="0" spcFirstLastPara="1" rIns="91425" wrap="square" tIns="91425">
            <a:noAutofit/>
          </a:bodyPr>
          <a:lstStyle/>
          <a:p>
            <a:pPr indent="0" lvl="0" marL="0" rtl="0" algn="l">
              <a:lnSpc>
                <a:spcPct val="115000"/>
              </a:lnSpc>
              <a:spcBef>
                <a:spcPts val="0"/>
              </a:spcBef>
              <a:spcAft>
                <a:spcPts val="0"/>
              </a:spcAft>
              <a:buSzPts val="1100"/>
              <a:buNone/>
            </a:pPr>
            <a:r>
              <a:rPr b="1" lang="en" sz="2700"/>
              <a:t>Highly ranked programs</a:t>
            </a:r>
            <a:endParaRPr b="1" sz="2700"/>
          </a:p>
        </p:txBody>
      </p:sp>
      <p:sp>
        <p:nvSpPr>
          <p:cNvPr id="400" name="Google Shape;400;p43"/>
          <p:cNvSpPr/>
          <p:nvPr/>
        </p:nvSpPr>
        <p:spPr>
          <a:xfrm>
            <a:off x="0" y="0"/>
            <a:ext cx="1665000" cy="1095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43"/>
          <p:cNvSpPr txBox="1"/>
          <p:nvPr>
            <p:ph type="title"/>
          </p:nvPr>
        </p:nvSpPr>
        <p:spPr>
          <a:xfrm>
            <a:off x="311700" y="1185975"/>
            <a:ext cx="2025600" cy="354000"/>
          </a:xfrm>
          <a:prstGeom prst="rect">
            <a:avLst/>
          </a:prstGeom>
          <a:solidFill>
            <a:srgbClr val="FFC729"/>
          </a:solidFill>
        </p:spPr>
        <p:txBody>
          <a:bodyPr anchorCtr="0" anchor="t" bIns="45700" lIns="45700" spcFirstLastPara="1" rIns="45700" wrap="square" tIns="45700">
            <a:noAutofit/>
          </a:bodyPr>
          <a:lstStyle/>
          <a:p>
            <a:pPr indent="0" lvl="0" marL="0" rtl="0" algn="ctr">
              <a:lnSpc>
                <a:spcPct val="115000"/>
              </a:lnSpc>
              <a:spcBef>
                <a:spcPts val="0"/>
              </a:spcBef>
              <a:spcAft>
                <a:spcPts val="0"/>
              </a:spcAft>
              <a:buSzPts val="1100"/>
              <a:buNone/>
            </a:pPr>
            <a:r>
              <a:rPr b="1" lang="en" sz="1600"/>
              <a:t>Academic subjects</a:t>
            </a:r>
            <a:endParaRPr b="1" sz="1600"/>
          </a:p>
        </p:txBody>
      </p:sp>
      <p:graphicFrame>
        <p:nvGraphicFramePr>
          <p:cNvPr id="402" name="Google Shape;402;p43"/>
          <p:cNvGraphicFramePr/>
          <p:nvPr/>
        </p:nvGraphicFramePr>
        <p:xfrm>
          <a:off x="2568875" y="1726475"/>
          <a:ext cx="3000000" cy="3000000"/>
        </p:xfrm>
        <a:graphic>
          <a:graphicData uri="http://schemas.openxmlformats.org/drawingml/2006/table">
            <a:tbl>
              <a:tblPr>
                <a:noFill/>
                <a:tableStyleId>{10BF6BEA-231D-4476-8EB9-98266C1F8405}</a:tableStyleId>
              </a:tblPr>
              <a:tblGrid>
                <a:gridCol w="470200"/>
                <a:gridCol w="5891700"/>
              </a:tblGrid>
              <a:tr h="350500">
                <a:tc>
                  <a:txBody>
                    <a:bodyPr/>
                    <a:lstStyle/>
                    <a:p>
                      <a:pPr indent="0" lvl="0" marL="0" rtl="0" algn="ctr">
                        <a:spcBef>
                          <a:spcPts val="0"/>
                        </a:spcBef>
                        <a:spcAft>
                          <a:spcPts val="0"/>
                        </a:spcAft>
                        <a:buNone/>
                      </a:pPr>
                      <a:r>
                        <a:rPr b="1" lang="en" sz="1100">
                          <a:solidFill>
                            <a:schemeClr val="dk1"/>
                          </a:solidFill>
                        </a:rPr>
                        <a:t>#9</a:t>
                      </a:r>
                      <a:endParaRPr b="1" sz="1100">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solidFill>
                            <a:schemeClr val="dk1"/>
                          </a:solidFill>
                        </a:rPr>
                        <a:t>For management programs</a:t>
                      </a:r>
                      <a:endParaRPr b="1" sz="950">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50500">
                <a:tc>
                  <a:txBody>
                    <a:bodyPr/>
                    <a:lstStyle/>
                    <a:p>
                      <a:pPr indent="0" lvl="0" marL="0" rtl="0" algn="ctr">
                        <a:spcBef>
                          <a:spcPts val="0"/>
                        </a:spcBef>
                        <a:spcAft>
                          <a:spcPts val="0"/>
                        </a:spcAft>
                        <a:buNone/>
                      </a:pPr>
                      <a:r>
                        <a:rPr b="1" lang="en" sz="1100">
                          <a:solidFill>
                            <a:schemeClr val="dk1"/>
                          </a:solidFill>
                        </a:rPr>
                        <a:t>#12</a:t>
                      </a:r>
                      <a:endParaRPr b="1" sz="1100">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solidFill>
                            <a:schemeClr val="dk1"/>
                          </a:solidFill>
                        </a:rPr>
                        <a:t>For business administration programs</a:t>
                      </a:r>
                      <a:endParaRPr b="1" sz="950">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50500">
                <a:tc>
                  <a:txBody>
                    <a:bodyPr/>
                    <a:lstStyle/>
                    <a:p>
                      <a:pPr indent="0" lvl="0" marL="0" rtl="0" algn="ctr">
                        <a:spcBef>
                          <a:spcPts val="0"/>
                        </a:spcBef>
                        <a:spcAft>
                          <a:spcPts val="0"/>
                        </a:spcAft>
                        <a:buNone/>
                      </a:pPr>
                      <a:r>
                        <a:rPr b="1" lang="en" sz="1100">
                          <a:solidFill>
                            <a:schemeClr val="dk1"/>
                          </a:solidFill>
                        </a:rPr>
                        <a:t>#23</a:t>
                      </a:r>
                      <a:endParaRPr sz="11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solidFill>
                            <a:schemeClr val="dk1"/>
                          </a:solidFill>
                        </a:rPr>
                        <a:t>For economics programs</a:t>
                      </a:r>
                      <a:endParaRPr b="1" sz="95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50500">
                <a:tc>
                  <a:txBody>
                    <a:bodyPr/>
                    <a:lstStyle/>
                    <a:p>
                      <a:pPr indent="0" lvl="0" marL="0" rtl="0" algn="ctr">
                        <a:spcBef>
                          <a:spcPts val="0"/>
                        </a:spcBef>
                        <a:spcAft>
                          <a:spcPts val="0"/>
                        </a:spcAft>
                        <a:buNone/>
                      </a:pPr>
                      <a:r>
                        <a:rPr b="1" lang="en" sz="1100">
                          <a:solidFill>
                            <a:schemeClr val="dk1"/>
                          </a:solidFill>
                        </a:rPr>
                        <a:t>#26</a:t>
                      </a:r>
                      <a:endParaRPr sz="11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solidFill>
                            <a:schemeClr val="dk1"/>
                          </a:solidFill>
                        </a:rPr>
                        <a:t>For finance programs</a:t>
                      </a:r>
                      <a:endParaRPr sz="95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403" name="Google Shape;403;p43"/>
          <p:cNvSpPr/>
          <p:nvPr/>
        </p:nvSpPr>
        <p:spPr>
          <a:xfrm>
            <a:off x="8833050" y="1614400"/>
            <a:ext cx="268200" cy="3363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404" name="Google Shape;404;p43"/>
          <p:cNvSpPr/>
          <p:nvPr/>
        </p:nvSpPr>
        <p:spPr>
          <a:xfrm>
            <a:off x="2454500" y="1606450"/>
            <a:ext cx="6597300" cy="148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43"/>
          <p:cNvSpPr/>
          <p:nvPr/>
        </p:nvSpPr>
        <p:spPr>
          <a:xfrm>
            <a:off x="2409675" y="3095475"/>
            <a:ext cx="6597300" cy="210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43"/>
          <p:cNvSpPr txBox="1"/>
          <p:nvPr/>
        </p:nvSpPr>
        <p:spPr>
          <a:xfrm>
            <a:off x="311650" y="1766800"/>
            <a:ext cx="1814700" cy="5487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500"/>
              </a:spcBef>
              <a:spcAft>
                <a:spcPts val="0"/>
              </a:spcAft>
              <a:buNone/>
            </a:pPr>
            <a:r>
              <a:rPr b="1" i="1" lang="en" sz="1100">
                <a:solidFill>
                  <a:schemeClr val="dk1"/>
                </a:solidFill>
              </a:rPr>
              <a:t>Academic Ranking of World Universities</a:t>
            </a:r>
            <a:endParaRPr b="1" i="1" sz="1100">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44"/>
          <p:cNvSpPr txBox="1"/>
          <p:nvPr>
            <p:ph type="title"/>
          </p:nvPr>
        </p:nvSpPr>
        <p:spPr>
          <a:xfrm>
            <a:off x="311700" y="447050"/>
            <a:ext cx="4133700" cy="572700"/>
          </a:xfrm>
          <a:prstGeom prst="rect">
            <a:avLst/>
          </a:prstGeom>
        </p:spPr>
        <p:txBody>
          <a:bodyPr anchorCtr="0" anchor="t" bIns="91425" lIns="0" spcFirstLastPara="1" rIns="91425" wrap="square" tIns="91425">
            <a:noAutofit/>
          </a:bodyPr>
          <a:lstStyle/>
          <a:p>
            <a:pPr indent="0" lvl="0" marL="0" rtl="0" algn="l">
              <a:lnSpc>
                <a:spcPct val="115000"/>
              </a:lnSpc>
              <a:spcBef>
                <a:spcPts val="0"/>
              </a:spcBef>
              <a:spcAft>
                <a:spcPts val="0"/>
              </a:spcAft>
              <a:buSzPts val="1100"/>
              <a:buNone/>
            </a:pPr>
            <a:r>
              <a:rPr b="1" lang="en" sz="2700"/>
              <a:t>Highly ranked programs</a:t>
            </a:r>
            <a:endParaRPr b="1" sz="2700"/>
          </a:p>
        </p:txBody>
      </p:sp>
      <p:sp>
        <p:nvSpPr>
          <p:cNvPr id="412" name="Google Shape;412;p44"/>
          <p:cNvSpPr/>
          <p:nvPr/>
        </p:nvSpPr>
        <p:spPr>
          <a:xfrm>
            <a:off x="0" y="0"/>
            <a:ext cx="1665000" cy="1095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44"/>
          <p:cNvSpPr txBox="1"/>
          <p:nvPr>
            <p:ph type="title"/>
          </p:nvPr>
        </p:nvSpPr>
        <p:spPr>
          <a:xfrm>
            <a:off x="311700" y="1185975"/>
            <a:ext cx="1095300" cy="354000"/>
          </a:xfrm>
          <a:prstGeom prst="rect">
            <a:avLst/>
          </a:prstGeom>
          <a:solidFill>
            <a:srgbClr val="FFC729"/>
          </a:solidFill>
        </p:spPr>
        <p:txBody>
          <a:bodyPr anchorCtr="0" anchor="t" bIns="45700" lIns="45700" spcFirstLastPara="1" rIns="45700" wrap="square" tIns="45700">
            <a:noAutofit/>
          </a:bodyPr>
          <a:lstStyle/>
          <a:p>
            <a:pPr indent="0" lvl="0" marL="0" rtl="0" algn="ctr">
              <a:lnSpc>
                <a:spcPct val="115000"/>
              </a:lnSpc>
              <a:spcBef>
                <a:spcPts val="0"/>
              </a:spcBef>
              <a:spcAft>
                <a:spcPts val="0"/>
              </a:spcAft>
              <a:buSzPts val="1100"/>
              <a:buNone/>
            </a:pPr>
            <a:r>
              <a:rPr b="1" lang="en" sz="1600"/>
              <a:t>Research</a:t>
            </a:r>
            <a:endParaRPr b="1" sz="1600"/>
          </a:p>
        </p:txBody>
      </p:sp>
      <p:graphicFrame>
        <p:nvGraphicFramePr>
          <p:cNvPr id="414" name="Google Shape;414;p44"/>
          <p:cNvGraphicFramePr/>
          <p:nvPr/>
        </p:nvGraphicFramePr>
        <p:xfrm>
          <a:off x="2568875" y="1726475"/>
          <a:ext cx="3000000" cy="3000000"/>
        </p:xfrm>
        <a:graphic>
          <a:graphicData uri="http://schemas.openxmlformats.org/drawingml/2006/table">
            <a:tbl>
              <a:tblPr>
                <a:noFill/>
                <a:tableStyleId>{10BF6BEA-231D-4476-8EB9-98266C1F8405}</a:tableStyleId>
              </a:tblPr>
              <a:tblGrid>
                <a:gridCol w="470200"/>
                <a:gridCol w="5891700"/>
              </a:tblGrid>
              <a:tr h="670500">
                <a:tc>
                  <a:txBody>
                    <a:bodyPr/>
                    <a:lstStyle/>
                    <a:p>
                      <a:pPr indent="0" lvl="0" marL="0" rtl="0" algn="ctr">
                        <a:spcBef>
                          <a:spcPts val="0"/>
                        </a:spcBef>
                        <a:spcAft>
                          <a:spcPts val="0"/>
                        </a:spcAft>
                        <a:buNone/>
                      </a:pPr>
                      <a:r>
                        <a:rPr b="1" lang="en" sz="1100">
                          <a:solidFill>
                            <a:schemeClr val="dk1"/>
                          </a:solidFill>
                        </a:rPr>
                        <a:t>#4</a:t>
                      </a:r>
                      <a:endParaRPr b="1" sz="1100">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solidFill>
                            <a:schemeClr val="dk1"/>
                          </a:solidFill>
                        </a:rPr>
                        <a:t>For the Information Systems department ranking world wide research, 2016-2021</a:t>
                      </a:r>
                      <a:endParaRPr b="1" sz="950">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799025">
                <a:tc>
                  <a:txBody>
                    <a:bodyPr/>
                    <a:lstStyle/>
                    <a:p>
                      <a:pPr indent="0" lvl="0" marL="0" rtl="0" algn="ctr">
                        <a:spcBef>
                          <a:spcPts val="0"/>
                        </a:spcBef>
                        <a:spcAft>
                          <a:spcPts val="0"/>
                        </a:spcAft>
                        <a:buNone/>
                      </a:pPr>
                      <a:r>
                        <a:rPr b="1" lang="en" sz="1100">
                          <a:solidFill>
                            <a:schemeClr val="dk1"/>
                          </a:solidFill>
                        </a:rPr>
                        <a:t>#3</a:t>
                      </a:r>
                      <a:endParaRPr b="1" sz="1100">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solidFill>
                            <a:schemeClr val="dk1"/>
                          </a:solidFill>
                        </a:rPr>
                        <a:t>For the Management department research productivity, five-year total</a:t>
                      </a:r>
                      <a:endParaRPr b="1" sz="950">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500650">
                <a:tc>
                  <a:txBody>
                    <a:bodyPr/>
                    <a:lstStyle/>
                    <a:p>
                      <a:pPr indent="0" lvl="0" marL="0" rtl="0" algn="ctr">
                        <a:spcBef>
                          <a:spcPts val="0"/>
                        </a:spcBef>
                        <a:spcAft>
                          <a:spcPts val="0"/>
                        </a:spcAft>
                        <a:buNone/>
                      </a:pPr>
                      <a:r>
                        <a:rPr b="1" lang="en" sz="1100">
                          <a:solidFill>
                            <a:schemeClr val="dk1"/>
                          </a:solidFill>
                        </a:rPr>
                        <a:t>#26</a:t>
                      </a:r>
                      <a:endParaRPr sz="11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950">
                          <a:solidFill>
                            <a:schemeClr val="dk1"/>
                          </a:solidFill>
                        </a:rPr>
                        <a:t>For research productivity, worldwide</a:t>
                      </a:r>
                      <a:endParaRPr b="1" sz="95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415" name="Google Shape;415;p44"/>
          <p:cNvSpPr txBox="1"/>
          <p:nvPr/>
        </p:nvSpPr>
        <p:spPr>
          <a:xfrm>
            <a:off x="311650" y="1766800"/>
            <a:ext cx="2064600" cy="5487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500"/>
              </a:spcBef>
              <a:spcAft>
                <a:spcPts val="0"/>
              </a:spcAft>
              <a:buNone/>
            </a:pPr>
            <a:r>
              <a:rPr b="1" i="1" lang="en" sz="1100">
                <a:solidFill>
                  <a:schemeClr val="dk1"/>
                </a:solidFill>
              </a:rPr>
              <a:t>Association for Information Systems Research Rankings</a:t>
            </a:r>
            <a:endParaRPr b="1" sz="1100">
              <a:solidFill>
                <a:schemeClr val="dk1"/>
              </a:solidFill>
            </a:endParaRPr>
          </a:p>
        </p:txBody>
      </p:sp>
      <p:sp>
        <p:nvSpPr>
          <p:cNvPr id="416" name="Google Shape;416;p44"/>
          <p:cNvSpPr/>
          <p:nvPr/>
        </p:nvSpPr>
        <p:spPr>
          <a:xfrm>
            <a:off x="8833050" y="1614400"/>
            <a:ext cx="268200" cy="3363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417" name="Google Shape;417;p44"/>
          <p:cNvSpPr/>
          <p:nvPr/>
        </p:nvSpPr>
        <p:spPr>
          <a:xfrm>
            <a:off x="2454500" y="1606450"/>
            <a:ext cx="6597300" cy="148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44"/>
          <p:cNvSpPr/>
          <p:nvPr/>
        </p:nvSpPr>
        <p:spPr>
          <a:xfrm>
            <a:off x="2451175" y="3650500"/>
            <a:ext cx="6597300" cy="109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9" name="Google Shape;419;p44"/>
          <p:cNvCxnSpPr/>
          <p:nvPr/>
        </p:nvCxnSpPr>
        <p:spPr>
          <a:xfrm rot="10800000">
            <a:off x="341075" y="2397000"/>
            <a:ext cx="2227800" cy="0"/>
          </a:xfrm>
          <a:prstGeom prst="straightConnector1">
            <a:avLst/>
          </a:prstGeom>
          <a:noFill/>
          <a:ln cap="flat" cmpd="sng" w="9525">
            <a:solidFill>
              <a:schemeClr val="dk1"/>
            </a:solidFill>
            <a:prstDash val="solid"/>
            <a:round/>
            <a:headEnd len="med" w="med" type="none"/>
            <a:tailEnd len="med" w="med" type="none"/>
          </a:ln>
        </p:spPr>
      </p:cxnSp>
      <p:cxnSp>
        <p:nvCxnSpPr>
          <p:cNvPr id="420" name="Google Shape;420;p44"/>
          <p:cNvCxnSpPr/>
          <p:nvPr/>
        </p:nvCxnSpPr>
        <p:spPr>
          <a:xfrm rot="10800000">
            <a:off x="341075" y="3196000"/>
            <a:ext cx="2227800" cy="0"/>
          </a:xfrm>
          <a:prstGeom prst="straightConnector1">
            <a:avLst/>
          </a:prstGeom>
          <a:noFill/>
          <a:ln cap="flat" cmpd="sng" w="9525">
            <a:solidFill>
              <a:schemeClr val="dk1"/>
            </a:solidFill>
            <a:prstDash val="solid"/>
            <a:round/>
            <a:headEnd len="med" w="med" type="none"/>
            <a:tailEnd len="med" w="med" type="none"/>
          </a:ln>
        </p:spPr>
      </p:cxnSp>
      <p:sp>
        <p:nvSpPr>
          <p:cNvPr id="421" name="Google Shape;421;p44"/>
          <p:cNvSpPr txBox="1"/>
          <p:nvPr/>
        </p:nvSpPr>
        <p:spPr>
          <a:xfrm>
            <a:off x="311650" y="2424788"/>
            <a:ext cx="2064600" cy="7434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500"/>
              </a:spcBef>
              <a:spcAft>
                <a:spcPts val="0"/>
              </a:spcAft>
              <a:buNone/>
            </a:pPr>
            <a:r>
              <a:rPr b="1" i="1" lang="en" sz="1100">
                <a:solidFill>
                  <a:schemeClr val="dk1"/>
                </a:solidFill>
              </a:rPr>
              <a:t>Texas A&amp;M/University of Georgia Management Research Rankings</a:t>
            </a:r>
            <a:endParaRPr b="1" sz="1100">
              <a:solidFill>
                <a:schemeClr val="dk1"/>
              </a:solidFill>
            </a:endParaRPr>
          </a:p>
        </p:txBody>
      </p:sp>
      <p:sp>
        <p:nvSpPr>
          <p:cNvPr id="422" name="Google Shape;422;p44"/>
          <p:cNvSpPr txBox="1"/>
          <p:nvPr/>
        </p:nvSpPr>
        <p:spPr>
          <a:xfrm>
            <a:off x="311650" y="3248838"/>
            <a:ext cx="1946700" cy="3540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500"/>
              </a:spcBef>
              <a:spcAft>
                <a:spcPts val="0"/>
              </a:spcAft>
              <a:buNone/>
            </a:pPr>
            <a:r>
              <a:rPr b="1" i="1" lang="en" sz="1100">
                <a:solidFill>
                  <a:schemeClr val="dk1"/>
                </a:solidFill>
              </a:rPr>
              <a:t>Poets &amp; Quants</a:t>
            </a:r>
            <a:endParaRPr b="1" sz="1100">
              <a:solidFill>
                <a:schemeClr val="dk1"/>
              </a:solidFill>
            </a:endParaRPr>
          </a:p>
        </p:txBody>
      </p:sp>
      <p:sp>
        <p:nvSpPr>
          <p:cNvPr id="423" name="Google Shape;423;p44"/>
          <p:cNvSpPr/>
          <p:nvPr/>
        </p:nvSpPr>
        <p:spPr>
          <a:xfrm>
            <a:off x="2568875" y="3830275"/>
            <a:ext cx="6575100" cy="13131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44"/>
          <p:cNvSpPr txBox="1"/>
          <p:nvPr/>
        </p:nvSpPr>
        <p:spPr>
          <a:xfrm>
            <a:off x="4096050" y="4436575"/>
            <a:ext cx="4737000" cy="572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1100">
                <a:solidFill>
                  <a:schemeClr val="dk1"/>
                </a:solidFill>
              </a:rPr>
              <a:t>The W. P. Carey School ranks No. 30 for best business school full-time MBA program</a:t>
            </a:r>
            <a:r>
              <a:rPr lang="en" sz="1100">
                <a:solidFill>
                  <a:schemeClr val="dk1"/>
                </a:solidFill>
              </a:rPr>
              <a:t> by </a:t>
            </a:r>
            <a:r>
              <a:rPr i="1" lang="en" sz="1100">
                <a:solidFill>
                  <a:schemeClr val="dk1"/>
                </a:solidFill>
              </a:rPr>
              <a:t>U.S. News &amp; World Report</a:t>
            </a:r>
            <a:r>
              <a:rPr lang="en" sz="1100">
                <a:solidFill>
                  <a:schemeClr val="dk1"/>
                </a:solidFill>
              </a:rPr>
              <a:t>, ahead of University of Notre Dame, The Ohio State University, and Pennsylvania State University.</a:t>
            </a:r>
            <a:endParaRPr sz="1100">
              <a:solidFill>
                <a:schemeClr val="dk1"/>
              </a:solidFill>
            </a:endParaRPr>
          </a:p>
          <a:p>
            <a:pPr indent="0" lvl="0" marL="0" rtl="0" algn="l">
              <a:spcBef>
                <a:spcPts val="0"/>
              </a:spcBef>
              <a:spcAft>
                <a:spcPts val="0"/>
              </a:spcAft>
              <a:buNone/>
            </a:pPr>
            <a:r>
              <a:t/>
            </a:r>
            <a:endParaRPr b="1" sz="1100">
              <a:solidFill>
                <a:schemeClr val="dk1"/>
              </a:solidFill>
            </a:endParaRPr>
          </a:p>
        </p:txBody>
      </p:sp>
      <p:sp>
        <p:nvSpPr>
          <p:cNvPr id="425" name="Google Shape;425;p44"/>
          <p:cNvSpPr/>
          <p:nvPr/>
        </p:nvSpPr>
        <p:spPr>
          <a:xfrm>
            <a:off x="4096050" y="4047175"/>
            <a:ext cx="1149074" cy="279799"/>
          </a:xfrm>
          <a:prstGeom prst="rect">
            <a:avLst/>
          </a:prstGeom>
        </p:spPr>
        <p:txBody>
          <a:bodyPr>
            <a:prstTxWarp prst="textPlain"/>
          </a:bodyPr>
          <a:lstStyle/>
          <a:p>
            <a:pPr lvl="0" algn="ctr"/>
            <a:r>
              <a:rPr b="1" i="0">
                <a:ln cap="flat" cmpd="sng" w="9525">
                  <a:solidFill>
                    <a:schemeClr val="dk1"/>
                  </a:solidFill>
                  <a:prstDash val="solid"/>
                  <a:round/>
                  <a:headEnd len="sm" w="sm" type="none"/>
                  <a:tailEnd len="sm" w="sm" type="none"/>
                </a:ln>
                <a:noFill/>
                <a:latin typeface="Arial"/>
              </a:rPr>
              <a:t>No. 30</a:t>
            </a:r>
          </a:p>
        </p:txBody>
      </p:sp>
      <p:pic>
        <p:nvPicPr>
          <p:cNvPr id="426" name="Google Shape;426;p44"/>
          <p:cNvPicPr preferRelativeResize="0"/>
          <p:nvPr/>
        </p:nvPicPr>
        <p:blipFill>
          <a:blip r:embed="rId3">
            <a:alphaModFix/>
          </a:blip>
          <a:stretch>
            <a:fillRect/>
          </a:stretch>
        </p:blipFill>
        <p:spPr>
          <a:xfrm>
            <a:off x="2708500" y="3975241"/>
            <a:ext cx="1095300" cy="106555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8"/>
          <p:cNvSpPr txBox="1"/>
          <p:nvPr>
            <p:ph type="title"/>
          </p:nvPr>
        </p:nvSpPr>
        <p:spPr>
          <a:xfrm>
            <a:off x="768900" y="445025"/>
            <a:ext cx="3676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720"/>
              <a:t>Mission</a:t>
            </a:r>
            <a:endParaRPr b="1" sz="2720"/>
          </a:p>
        </p:txBody>
      </p:sp>
      <p:sp>
        <p:nvSpPr>
          <p:cNvPr id="75" name="Google Shape;75;p18"/>
          <p:cNvSpPr txBox="1"/>
          <p:nvPr>
            <p:ph idx="1" type="body"/>
          </p:nvPr>
        </p:nvSpPr>
        <p:spPr>
          <a:xfrm>
            <a:off x="768900" y="1569025"/>
            <a:ext cx="3577200" cy="1431600"/>
          </a:xfrm>
          <a:prstGeom prst="rect">
            <a:avLst/>
          </a:prstGeom>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Char char="●"/>
            </a:pPr>
            <a:r>
              <a:rPr lang="en" sz="1200">
                <a:solidFill>
                  <a:schemeClr val="dk1"/>
                </a:solidFill>
              </a:rPr>
              <a:t>Educating students and growing talent to enrich and lead organizations</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Producing groundbreaking and impactful research</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Engaging actively with business, government, communities, and our campus</a:t>
            </a:r>
            <a:endParaRPr sz="1700"/>
          </a:p>
        </p:txBody>
      </p:sp>
      <p:sp>
        <p:nvSpPr>
          <p:cNvPr id="76" name="Google Shape;76;p18"/>
          <p:cNvSpPr/>
          <p:nvPr/>
        </p:nvSpPr>
        <p:spPr>
          <a:xfrm>
            <a:off x="311700" y="701525"/>
            <a:ext cx="438300" cy="597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8"/>
          <p:cNvSpPr txBox="1"/>
          <p:nvPr/>
        </p:nvSpPr>
        <p:spPr>
          <a:xfrm>
            <a:off x="768900" y="941525"/>
            <a:ext cx="36765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rPr>
              <a:t>W. P. Carey sparks positive change in business and society on a global scale by:</a:t>
            </a:r>
            <a:endParaRPr/>
          </a:p>
        </p:txBody>
      </p:sp>
      <p:sp>
        <p:nvSpPr>
          <p:cNvPr id="78" name="Google Shape;78;p18"/>
          <p:cNvSpPr txBox="1"/>
          <p:nvPr>
            <p:ph type="title"/>
          </p:nvPr>
        </p:nvSpPr>
        <p:spPr>
          <a:xfrm>
            <a:off x="768900" y="3171050"/>
            <a:ext cx="3676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720"/>
              <a:t>Vision</a:t>
            </a:r>
            <a:endParaRPr b="1" sz="2720"/>
          </a:p>
        </p:txBody>
      </p:sp>
      <p:sp>
        <p:nvSpPr>
          <p:cNvPr id="79" name="Google Shape;79;p18"/>
          <p:cNvSpPr/>
          <p:nvPr/>
        </p:nvSpPr>
        <p:spPr>
          <a:xfrm>
            <a:off x="311700" y="3427550"/>
            <a:ext cx="438300" cy="597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8"/>
          <p:cNvSpPr txBox="1"/>
          <p:nvPr/>
        </p:nvSpPr>
        <p:spPr>
          <a:xfrm>
            <a:off x="768900" y="3667550"/>
            <a:ext cx="3415200" cy="1305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300">
                <a:solidFill>
                  <a:schemeClr val="dk1"/>
                </a:solidFill>
              </a:rPr>
              <a:t>We transform the world through access, excellence, and innovation in business knowledge. We are the W. P. Carey School of Business, where business is personal. </a:t>
            </a:r>
            <a:endParaRPr sz="1300">
              <a:solidFill>
                <a:schemeClr val="dk1"/>
              </a:solidFill>
            </a:endParaRPr>
          </a:p>
          <a:p>
            <a:pPr indent="0" lvl="0" marL="0" rtl="0" algn="l">
              <a:lnSpc>
                <a:spcPct val="115000"/>
              </a:lnSpc>
              <a:spcBef>
                <a:spcPts val="0"/>
              </a:spcBef>
              <a:spcAft>
                <a:spcPts val="0"/>
              </a:spcAft>
              <a:buNone/>
            </a:pPr>
            <a:r>
              <a:t/>
            </a:r>
            <a:endParaRPr sz="1300">
              <a:solidFill>
                <a:schemeClr val="dk1"/>
              </a:solidFill>
            </a:endParaRPr>
          </a:p>
        </p:txBody>
      </p:sp>
      <p:pic>
        <p:nvPicPr>
          <p:cNvPr id="81" name="Google Shape;81;p18"/>
          <p:cNvPicPr preferRelativeResize="0"/>
          <p:nvPr/>
        </p:nvPicPr>
        <p:blipFill>
          <a:blip r:embed="rId3">
            <a:alphaModFix/>
          </a:blip>
          <a:stretch>
            <a:fillRect/>
          </a:stretch>
        </p:blipFill>
        <p:spPr>
          <a:xfrm>
            <a:off x="4572012" y="1"/>
            <a:ext cx="4571988" cy="5143500"/>
          </a:xfrm>
          <a:prstGeom prst="rect">
            <a:avLst/>
          </a:prstGeom>
          <a:noFill/>
          <a:ln>
            <a:noFill/>
          </a:ln>
        </p:spPr>
      </p:pic>
      <p:sp>
        <p:nvSpPr>
          <p:cNvPr id="82" name="Google Shape;82;p18"/>
          <p:cNvSpPr txBox="1"/>
          <p:nvPr>
            <p:ph type="title"/>
          </p:nvPr>
        </p:nvSpPr>
        <p:spPr>
          <a:xfrm>
            <a:off x="4800600" y="445025"/>
            <a:ext cx="3676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720"/>
              <a:t>By the numbers</a:t>
            </a:r>
            <a:endParaRPr b="1" sz="2720"/>
          </a:p>
        </p:txBody>
      </p:sp>
      <p:sp>
        <p:nvSpPr>
          <p:cNvPr id="83" name="Google Shape;83;p18"/>
          <p:cNvSpPr txBox="1"/>
          <p:nvPr/>
        </p:nvSpPr>
        <p:spPr>
          <a:xfrm>
            <a:off x="4917125" y="1440199"/>
            <a:ext cx="1101300" cy="347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b="1" lang="en" sz="1000">
                <a:solidFill>
                  <a:schemeClr val="dk1"/>
                </a:solidFill>
              </a:rPr>
              <a:t>W. P. Carey </a:t>
            </a:r>
            <a:endParaRPr b="1" sz="100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sz="1000">
                <a:solidFill>
                  <a:schemeClr val="dk1"/>
                </a:solidFill>
              </a:rPr>
              <a:t>students</a:t>
            </a:r>
            <a:endParaRPr b="1" sz="1000">
              <a:solidFill>
                <a:schemeClr val="dk1"/>
              </a:solidFill>
            </a:endParaRPr>
          </a:p>
          <a:p>
            <a:pPr indent="0" lvl="0" marL="0" rtl="0" algn="l">
              <a:spcBef>
                <a:spcPts val="0"/>
              </a:spcBef>
              <a:spcAft>
                <a:spcPts val="0"/>
              </a:spcAft>
              <a:buNone/>
            </a:pPr>
            <a:r>
              <a:t/>
            </a:r>
            <a:endParaRPr b="1" sz="1100">
              <a:solidFill>
                <a:schemeClr val="dk1"/>
              </a:solidFill>
            </a:endParaRPr>
          </a:p>
        </p:txBody>
      </p:sp>
      <p:sp>
        <p:nvSpPr>
          <p:cNvPr id="84" name="Google Shape;84;p18"/>
          <p:cNvSpPr/>
          <p:nvPr/>
        </p:nvSpPr>
        <p:spPr>
          <a:xfrm>
            <a:off x="4917125" y="1147875"/>
            <a:ext cx="810218" cy="242021"/>
          </a:xfrm>
          <a:prstGeom prst="rect">
            <a:avLst/>
          </a:prstGeom>
        </p:spPr>
        <p:txBody>
          <a:bodyPr>
            <a:prstTxWarp prst="textPlain"/>
          </a:bodyPr>
          <a:lstStyle/>
          <a:p>
            <a:pPr lvl="0" algn="ctr"/>
            <a:r>
              <a:rPr b="1" i="0">
                <a:ln cap="flat" cmpd="sng" w="9525">
                  <a:solidFill>
                    <a:schemeClr val="dk1"/>
                  </a:solidFill>
                  <a:prstDash val="solid"/>
                  <a:round/>
                  <a:headEnd len="sm" w="sm" type="none"/>
                  <a:tailEnd len="sm" w="sm" type="none"/>
                </a:ln>
                <a:noFill/>
                <a:latin typeface="Arial"/>
              </a:rPr>
              <a:t>18,351</a:t>
            </a:r>
          </a:p>
        </p:txBody>
      </p:sp>
      <p:sp>
        <p:nvSpPr>
          <p:cNvPr id="85" name="Google Shape;85;p18"/>
          <p:cNvSpPr txBox="1"/>
          <p:nvPr/>
        </p:nvSpPr>
        <p:spPr>
          <a:xfrm>
            <a:off x="4917125" y="2223337"/>
            <a:ext cx="1101300" cy="347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1000">
                <a:solidFill>
                  <a:schemeClr val="dk1"/>
                </a:solidFill>
              </a:rPr>
              <a:t>MBA and master’s students</a:t>
            </a:r>
            <a:endParaRPr b="1" sz="1000">
              <a:solidFill>
                <a:schemeClr val="dk1"/>
              </a:solidFill>
            </a:endParaRPr>
          </a:p>
          <a:p>
            <a:pPr indent="0" lvl="0" marL="0" rtl="0" algn="l">
              <a:spcBef>
                <a:spcPts val="0"/>
              </a:spcBef>
              <a:spcAft>
                <a:spcPts val="0"/>
              </a:spcAft>
              <a:buNone/>
            </a:pPr>
            <a:r>
              <a:t/>
            </a:r>
            <a:endParaRPr b="1" sz="1100">
              <a:solidFill>
                <a:schemeClr val="dk1"/>
              </a:solidFill>
            </a:endParaRPr>
          </a:p>
        </p:txBody>
      </p:sp>
      <p:sp>
        <p:nvSpPr>
          <p:cNvPr id="86" name="Google Shape;86;p18"/>
          <p:cNvSpPr/>
          <p:nvPr/>
        </p:nvSpPr>
        <p:spPr>
          <a:xfrm>
            <a:off x="4917125" y="1931013"/>
            <a:ext cx="686831" cy="242021"/>
          </a:xfrm>
          <a:prstGeom prst="rect">
            <a:avLst/>
          </a:prstGeom>
        </p:spPr>
        <p:txBody>
          <a:bodyPr>
            <a:prstTxWarp prst="textPlain"/>
          </a:bodyPr>
          <a:lstStyle/>
          <a:p>
            <a:pPr lvl="0" algn="ctr"/>
            <a:r>
              <a:rPr b="1" i="0">
                <a:ln cap="flat" cmpd="sng" w="9525">
                  <a:solidFill>
                    <a:schemeClr val="dk1"/>
                  </a:solidFill>
                  <a:prstDash val="solid"/>
                  <a:round/>
                  <a:headEnd len="sm" w="sm" type="none"/>
                  <a:tailEnd len="sm" w="sm" type="none"/>
                </a:ln>
                <a:noFill/>
                <a:latin typeface="Arial"/>
              </a:rPr>
              <a:t>1,316</a:t>
            </a:r>
          </a:p>
        </p:txBody>
      </p:sp>
      <p:sp>
        <p:nvSpPr>
          <p:cNvPr id="87" name="Google Shape;87;p18"/>
          <p:cNvSpPr txBox="1"/>
          <p:nvPr/>
        </p:nvSpPr>
        <p:spPr>
          <a:xfrm>
            <a:off x="4917125" y="3006462"/>
            <a:ext cx="1101300" cy="347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1000">
                <a:solidFill>
                  <a:schemeClr val="dk1"/>
                </a:solidFill>
              </a:rPr>
              <a:t>online</a:t>
            </a:r>
            <a:r>
              <a:rPr b="1" lang="en" sz="1000">
                <a:solidFill>
                  <a:schemeClr val="dk1"/>
                </a:solidFill>
              </a:rPr>
              <a:t> </a:t>
            </a:r>
            <a:endParaRPr b="1" sz="1000">
              <a:solidFill>
                <a:schemeClr val="dk1"/>
              </a:solidFill>
            </a:endParaRPr>
          </a:p>
          <a:p>
            <a:pPr indent="0" lvl="0" marL="0" rtl="0" algn="l">
              <a:lnSpc>
                <a:spcPct val="100000"/>
              </a:lnSpc>
              <a:spcBef>
                <a:spcPts val="0"/>
              </a:spcBef>
              <a:spcAft>
                <a:spcPts val="0"/>
              </a:spcAft>
              <a:buNone/>
            </a:pPr>
            <a:r>
              <a:rPr b="1" lang="en" sz="1000">
                <a:solidFill>
                  <a:schemeClr val="dk1"/>
                </a:solidFill>
              </a:rPr>
              <a:t>students</a:t>
            </a:r>
            <a:endParaRPr b="1" sz="1000">
              <a:solidFill>
                <a:schemeClr val="dk1"/>
              </a:solidFill>
            </a:endParaRPr>
          </a:p>
          <a:p>
            <a:pPr indent="0" lvl="0" marL="0" rtl="0" algn="l">
              <a:spcBef>
                <a:spcPts val="0"/>
              </a:spcBef>
              <a:spcAft>
                <a:spcPts val="0"/>
              </a:spcAft>
              <a:buNone/>
            </a:pPr>
            <a:r>
              <a:t/>
            </a:r>
            <a:endParaRPr b="1" sz="1100">
              <a:solidFill>
                <a:schemeClr val="dk1"/>
              </a:solidFill>
            </a:endParaRPr>
          </a:p>
        </p:txBody>
      </p:sp>
      <p:sp>
        <p:nvSpPr>
          <p:cNvPr id="88" name="Google Shape;88;p18"/>
          <p:cNvSpPr/>
          <p:nvPr/>
        </p:nvSpPr>
        <p:spPr>
          <a:xfrm>
            <a:off x="4917125" y="2714138"/>
            <a:ext cx="702362" cy="242021"/>
          </a:xfrm>
          <a:prstGeom prst="rect">
            <a:avLst/>
          </a:prstGeom>
        </p:spPr>
        <p:txBody>
          <a:bodyPr>
            <a:prstTxWarp prst="textPlain"/>
          </a:bodyPr>
          <a:lstStyle/>
          <a:p>
            <a:pPr lvl="0" algn="ctr"/>
            <a:r>
              <a:rPr b="1" i="0">
                <a:ln cap="flat" cmpd="sng" w="9525">
                  <a:solidFill>
                    <a:schemeClr val="dk1"/>
                  </a:solidFill>
                  <a:prstDash val="solid"/>
                  <a:round/>
                  <a:headEnd len="sm" w="sm" type="none"/>
                  <a:tailEnd len="sm" w="sm" type="none"/>
                </a:ln>
                <a:noFill/>
                <a:latin typeface="Arial"/>
              </a:rPr>
              <a:t>3,774</a:t>
            </a:r>
          </a:p>
        </p:txBody>
      </p:sp>
      <p:sp>
        <p:nvSpPr>
          <p:cNvPr id="89" name="Google Shape;89;p18"/>
          <p:cNvSpPr txBox="1"/>
          <p:nvPr/>
        </p:nvSpPr>
        <p:spPr>
          <a:xfrm>
            <a:off x="4917125" y="3789600"/>
            <a:ext cx="1602000" cy="347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1000">
                <a:solidFill>
                  <a:schemeClr val="dk1"/>
                </a:solidFill>
              </a:rPr>
              <a:t>students from under-</a:t>
            </a:r>
            <a:endParaRPr b="1" sz="1000">
              <a:solidFill>
                <a:schemeClr val="dk1"/>
              </a:solidFill>
            </a:endParaRPr>
          </a:p>
          <a:p>
            <a:pPr indent="0" lvl="0" marL="0" rtl="0" algn="l">
              <a:lnSpc>
                <a:spcPct val="100000"/>
              </a:lnSpc>
              <a:spcBef>
                <a:spcPts val="0"/>
              </a:spcBef>
              <a:spcAft>
                <a:spcPts val="0"/>
              </a:spcAft>
              <a:buNone/>
            </a:pPr>
            <a:r>
              <a:rPr b="1" lang="en" sz="1000">
                <a:solidFill>
                  <a:schemeClr val="dk1"/>
                </a:solidFill>
              </a:rPr>
              <a:t>represented populations</a:t>
            </a:r>
            <a:endParaRPr b="1" sz="1000">
              <a:solidFill>
                <a:schemeClr val="dk1"/>
              </a:solidFill>
            </a:endParaRPr>
          </a:p>
          <a:p>
            <a:pPr indent="0" lvl="0" marL="0" rtl="0" algn="l">
              <a:spcBef>
                <a:spcPts val="0"/>
              </a:spcBef>
              <a:spcAft>
                <a:spcPts val="0"/>
              </a:spcAft>
              <a:buNone/>
            </a:pPr>
            <a:r>
              <a:t/>
            </a:r>
            <a:endParaRPr b="1" sz="1100">
              <a:solidFill>
                <a:schemeClr val="dk1"/>
              </a:solidFill>
            </a:endParaRPr>
          </a:p>
        </p:txBody>
      </p:sp>
      <p:sp>
        <p:nvSpPr>
          <p:cNvPr id="90" name="Google Shape;90;p18"/>
          <p:cNvSpPr/>
          <p:nvPr/>
        </p:nvSpPr>
        <p:spPr>
          <a:xfrm>
            <a:off x="4917125" y="3497275"/>
            <a:ext cx="644838" cy="242021"/>
          </a:xfrm>
          <a:prstGeom prst="rect">
            <a:avLst/>
          </a:prstGeom>
        </p:spPr>
        <p:txBody>
          <a:bodyPr>
            <a:prstTxWarp prst="textPlain"/>
          </a:bodyPr>
          <a:lstStyle/>
          <a:p>
            <a:pPr lvl="0" algn="ctr"/>
            <a:r>
              <a:rPr b="1" i="0">
                <a:ln cap="flat" cmpd="sng" w="9525">
                  <a:solidFill>
                    <a:schemeClr val="dk1"/>
                  </a:solidFill>
                  <a:prstDash val="solid"/>
                  <a:round/>
                  <a:headEnd len="sm" w="sm" type="none"/>
                  <a:tailEnd len="sm" w="sm" type="none"/>
                </a:ln>
                <a:noFill/>
                <a:latin typeface="Arial"/>
              </a:rPr>
              <a:t>6,211</a:t>
            </a:r>
          </a:p>
        </p:txBody>
      </p:sp>
      <p:sp>
        <p:nvSpPr>
          <p:cNvPr id="91" name="Google Shape;91;p18"/>
          <p:cNvSpPr txBox="1"/>
          <p:nvPr/>
        </p:nvSpPr>
        <p:spPr>
          <a:xfrm>
            <a:off x="4917125" y="4572749"/>
            <a:ext cx="1101300" cy="347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1000">
                <a:solidFill>
                  <a:schemeClr val="dk1"/>
                </a:solidFill>
              </a:rPr>
              <a:t>transfer</a:t>
            </a:r>
            <a:r>
              <a:rPr b="1" lang="en" sz="1000">
                <a:solidFill>
                  <a:schemeClr val="dk1"/>
                </a:solidFill>
              </a:rPr>
              <a:t> </a:t>
            </a:r>
            <a:endParaRPr b="1" sz="1000">
              <a:solidFill>
                <a:schemeClr val="dk1"/>
              </a:solidFill>
            </a:endParaRPr>
          </a:p>
          <a:p>
            <a:pPr indent="0" lvl="0" marL="0" rtl="0" algn="l">
              <a:lnSpc>
                <a:spcPct val="100000"/>
              </a:lnSpc>
              <a:spcBef>
                <a:spcPts val="0"/>
              </a:spcBef>
              <a:spcAft>
                <a:spcPts val="0"/>
              </a:spcAft>
              <a:buNone/>
            </a:pPr>
            <a:r>
              <a:rPr b="1" lang="en" sz="1000">
                <a:solidFill>
                  <a:schemeClr val="dk1"/>
                </a:solidFill>
              </a:rPr>
              <a:t>students</a:t>
            </a:r>
            <a:endParaRPr b="1" sz="1000">
              <a:solidFill>
                <a:schemeClr val="dk1"/>
              </a:solidFill>
            </a:endParaRPr>
          </a:p>
          <a:p>
            <a:pPr indent="0" lvl="0" marL="0" rtl="0" algn="l">
              <a:spcBef>
                <a:spcPts val="0"/>
              </a:spcBef>
              <a:spcAft>
                <a:spcPts val="0"/>
              </a:spcAft>
              <a:buNone/>
            </a:pPr>
            <a:r>
              <a:t/>
            </a:r>
            <a:endParaRPr b="1" sz="1100">
              <a:solidFill>
                <a:schemeClr val="dk1"/>
              </a:solidFill>
            </a:endParaRPr>
          </a:p>
        </p:txBody>
      </p:sp>
      <p:sp>
        <p:nvSpPr>
          <p:cNvPr id="92" name="Google Shape;92;p18"/>
          <p:cNvSpPr/>
          <p:nvPr/>
        </p:nvSpPr>
        <p:spPr>
          <a:xfrm>
            <a:off x="4917125" y="4280425"/>
            <a:ext cx="686831" cy="242021"/>
          </a:xfrm>
          <a:prstGeom prst="rect">
            <a:avLst/>
          </a:prstGeom>
        </p:spPr>
        <p:txBody>
          <a:bodyPr>
            <a:prstTxWarp prst="textPlain"/>
          </a:bodyPr>
          <a:lstStyle/>
          <a:p>
            <a:pPr lvl="0" algn="ctr"/>
            <a:r>
              <a:rPr b="1" i="0">
                <a:ln cap="flat" cmpd="sng" w="9525">
                  <a:solidFill>
                    <a:schemeClr val="dk1"/>
                  </a:solidFill>
                  <a:prstDash val="solid"/>
                  <a:round/>
                  <a:headEnd len="sm" w="sm" type="none"/>
                  <a:tailEnd len="sm" w="sm" type="none"/>
                </a:ln>
                <a:noFill/>
                <a:latin typeface="Arial"/>
              </a:rPr>
              <a:t>1,406</a:t>
            </a:r>
          </a:p>
        </p:txBody>
      </p:sp>
      <p:sp>
        <p:nvSpPr>
          <p:cNvPr id="93" name="Google Shape;93;p18"/>
          <p:cNvSpPr txBox="1"/>
          <p:nvPr/>
        </p:nvSpPr>
        <p:spPr>
          <a:xfrm>
            <a:off x="7252150" y="1440200"/>
            <a:ext cx="1653300" cy="347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1000">
                <a:solidFill>
                  <a:schemeClr val="dk1"/>
                </a:solidFill>
              </a:rPr>
              <a:t>undergraduate</a:t>
            </a:r>
            <a:endParaRPr b="1" sz="1000">
              <a:solidFill>
                <a:schemeClr val="dk1"/>
              </a:solidFill>
            </a:endParaRPr>
          </a:p>
          <a:p>
            <a:pPr indent="0" lvl="0" marL="0" rtl="0" algn="l">
              <a:lnSpc>
                <a:spcPct val="100000"/>
              </a:lnSpc>
              <a:spcBef>
                <a:spcPts val="0"/>
              </a:spcBef>
              <a:spcAft>
                <a:spcPts val="0"/>
              </a:spcAft>
              <a:buNone/>
            </a:pPr>
            <a:r>
              <a:rPr b="1" lang="en" sz="1000">
                <a:solidFill>
                  <a:schemeClr val="dk1"/>
                </a:solidFill>
              </a:rPr>
              <a:t>students</a:t>
            </a:r>
            <a:endParaRPr b="1" sz="1000">
              <a:solidFill>
                <a:schemeClr val="dk1"/>
              </a:solidFill>
            </a:endParaRPr>
          </a:p>
          <a:p>
            <a:pPr indent="0" lvl="0" marL="0" rtl="0" algn="l">
              <a:spcBef>
                <a:spcPts val="0"/>
              </a:spcBef>
              <a:spcAft>
                <a:spcPts val="0"/>
              </a:spcAft>
              <a:buNone/>
            </a:pPr>
            <a:r>
              <a:t/>
            </a:r>
            <a:endParaRPr b="1" sz="1100">
              <a:solidFill>
                <a:schemeClr val="dk1"/>
              </a:solidFill>
            </a:endParaRPr>
          </a:p>
        </p:txBody>
      </p:sp>
      <p:sp>
        <p:nvSpPr>
          <p:cNvPr id="94" name="Google Shape;94;p18"/>
          <p:cNvSpPr/>
          <p:nvPr/>
        </p:nvSpPr>
        <p:spPr>
          <a:xfrm>
            <a:off x="7252150" y="1147875"/>
            <a:ext cx="848184" cy="242021"/>
          </a:xfrm>
          <a:prstGeom prst="rect">
            <a:avLst/>
          </a:prstGeom>
        </p:spPr>
        <p:txBody>
          <a:bodyPr>
            <a:prstTxWarp prst="textPlain"/>
          </a:bodyPr>
          <a:lstStyle/>
          <a:p>
            <a:pPr lvl="0" algn="ctr"/>
            <a:r>
              <a:rPr b="1" i="0">
                <a:ln cap="flat" cmpd="sng" w="9525">
                  <a:solidFill>
                    <a:schemeClr val="dk1"/>
                  </a:solidFill>
                  <a:prstDash val="solid"/>
                  <a:round/>
                  <a:headEnd len="sm" w="sm" type="none"/>
                  <a:tailEnd len="sm" w="sm" type="none"/>
                </a:ln>
                <a:noFill/>
                <a:latin typeface="Arial"/>
              </a:rPr>
              <a:t>16,915</a:t>
            </a:r>
          </a:p>
        </p:txBody>
      </p:sp>
      <p:sp>
        <p:nvSpPr>
          <p:cNvPr id="95" name="Google Shape;95;p18"/>
          <p:cNvSpPr txBox="1"/>
          <p:nvPr/>
        </p:nvSpPr>
        <p:spPr>
          <a:xfrm>
            <a:off x="7252150" y="2223337"/>
            <a:ext cx="1101300" cy="347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1000">
                <a:solidFill>
                  <a:schemeClr val="dk1"/>
                </a:solidFill>
              </a:rPr>
              <a:t>doctoral </a:t>
            </a:r>
            <a:endParaRPr b="1" sz="1000">
              <a:solidFill>
                <a:schemeClr val="dk1"/>
              </a:solidFill>
            </a:endParaRPr>
          </a:p>
          <a:p>
            <a:pPr indent="0" lvl="0" marL="0" rtl="0" algn="l">
              <a:lnSpc>
                <a:spcPct val="100000"/>
              </a:lnSpc>
              <a:spcBef>
                <a:spcPts val="0"/>
              </a:spcBef>
              <a:spcAft>
                <a:spcPts val="0"/>
              </a:spcAft>
              <a:buNone/>
            </a:pPr>
            <a:r>
              <a:rPr b="1" lang="en" sz="1000">
                <a:solidFill>
                  <a:schemeClr val="dk1"/>
                </a:solidFill>
              </a:rPr>
              <a:t>students</a:t>
            </a:r>
            <a:endParaRPr b="1" sz="1000">
              <a:solidFill>
                <a:schemeClr val="dk1"/>
              </a:solidFill>
            </a:endParaRPr>
          </a:p>
          <a:p>
            <a:pPr indent="0" lvl="0" marL="0" rtl="0" algn="l">
              <a:spcBef>
                <a:spcPts val="0"/>
              </a:spcBef>
              <a:spcAft>
                <a:spcPts val="0"/>
              </a:spcAft>
              <a:buNone/>
            </a:pPr>
            <a:r>
              <a:t/>
            </a:r>
            <a:endParaRPr b="1" sz="1100">
              <a:solidFill>
                <a:schemeClr val="dk1"/>
              </a:solidFill>
            </a:endParaRPr>
          </a:p>
        </p:txBody>
      </p:sp>
      <p:sp>
        <p:nvSpPr>
          <p:cNvPr id="96" name="Google Shape;96;p18"/>
          <p:cNvSpPr/>
          <p:nvPr/>
        </p:nvSpPr>
        <p:spPr>
          <a:xfrm>
            <a:off x="7252150" y="1931013"/>
            <a:ext cx="442931" cy="201500"/>
          </a:xfrm>
          <a:prstGeom prst="rect">
            <a:avLst/>
          </a:prstGeom>
        </p:spPr>
        <p:txBody>
          <a:bodyPr>
            <a:prstTxWarp prst="textPlain"/>
          </a:bodyPr>
          <a:lstStyle/>
          <a:p>
            <a:pPr lvl="0" algn="ctr"/>
            <a:r>
              <a:rPr b="1" i="0">
                <a:ln cap="flat" cmpd="sng" w="9525">
                  <a:solidFill>
                    <a:schemeClr val="dk1"/>
                  </a:solidFill>
                  <a:prstDash val="solid"/>
                  <a:round/>
                  <a:headEnd len="sm" w="sm" type="none"/>
                  <a:tailEnd len="sm" w="sm" type="none"/>
                </a:ln>
                <a:noFill/>
                <a:latin typeface="Arial"/>
              </a:rPr>
              <a:t>120</a:t>
            </a:r>
          </a:p>
        </p:txBody>
      </p:sp>
      <p:sp>
        <p:nvSpPr>
          <p:cNvPr id="97" name="Google Shape;97;p18"/>
          <p:cNvSpPr txBox="1"/>
          <p:nvPr/>
        </p:nvSpPr>
        <p:spPr>
          <a:xfrm>
            <a:off x="7252150" y="3006462"/>
            <a:ext cx="1101300" cy="347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1000">
                <a:solidFill>
                  <a:schemeClr val="dk1"/>
                </a:solidFill>
              </a:rPr>
              <a:t>nonresident</a:t>
            </a:r>
            <a:r>
              <a:rPr b="1" lang="en" sz="1000">
                <a:solidFill>
                  <a:schemeClr val="dk1"/>
                </a:solidFill>
              </a:rPr>
              <a:t> </a:t>
            </a:r>
            <a:endParaRPr b="1" sz="1000">
              <a:solidFill>
                <a:schemeClr val="dk1"/>
              </a:solidFill>
            </a:endParaRPr>
          </a:p>
          <a:p>
            <a:pPr indent="0" lvl="0" marL="0" rtl="0" algn="l">
              <a:lnSpc>
                <a:spcPct val="100000"/>
              </a:lnSpc>
              <a:spcBef>
                <a:spcPts val="0"/>
              </a:spcBef>
              <a:spcAft>
                <a:spcPts val="0"/>
              </a:spcAft>
              <a:buNone/>
            </a:pPr>
            <a:r>
              <a:rPr b="1" lang="en" sz="1000">
                <a:solidFill>
                  <a:schemeClr val="dk1"/>
                </a:solidFill>
              </a:rPr>
              <a:t>students</a:t>
            </a:r>
            <a:endParaRPr b="1" sz="1000">
              <a:solidFill>
                <a:schemeClr val="dk1"/>
              </a:solidFill>
            </a:endParaRPr>
          </a:p>
          <a:p>
            <a:pPr indent="0" lvl="0" marL="0" rtl="0" algn="l">
              <a:spcBef>
                <a:spcPts val="0"/>
              </a:spcBef>
              <a:spcAft>
                <a:spcPts val="0"/>
              </a:spcAft>
              <a:buNone/>
            </a:pPr>
            <a:r>
              <a:t/>
            </a:r>
            <a:endParaRPr b="1" sz="1100">
              <a:solidFill>
                <a:schemeClr val="dk1"/>
              </a:solidFill>
            </a:endParaRPr>
          </a:p>
        </p:txBody>
      </p:sp>
      <p:sp>
        <p:nvSpPr>
          <p:cNvPr id="98" name="Google Shape;98;p18"/>
          <p:cNvSpPr/>
          <p:nvPr/>
        </p:nvSpPr>
        <p:spPr>
          <a:xfrm>
            <a:off x="7252150" y="2714138"/>
            <a:ext cx="696322" cy="242021"/>
          </a:xfrm>
          <a:prstGeom prst="rect">
            <a:avLst/>
          </a:prstGeom>
        </p:spPr>
        <p:txBody>
          <a:bodyPr>
            <a:prstTxWarp prst="textPlain"/>
          </a:bodyPr>
          <a:lstStyle/>
          <a:p>
            <a:pPr lvl="0" algn="ctr"/>
            <a:r>
              <a:rPr b="1" i="0">
                <a:ln cap="flat" cmpd="sng" w="9525">
                  <a:solidFill>
                    <a:schemeClr val="dk1"/>
                  </a:solidFill>
                  <a:prstDash val="solid"/>
                  <a:round/>
                  <a:headEnd len="sm" w="sm" type="none"/>
                  <a:tailEnd len="sm" w="sm" type="none"/>
                </a:ln>
                <a:noFill/>
                <a:latin typeface="Arial"/>
              </a:rPr>
              <a:t>9,340</a:t>
            </a:r>
          </a:p>
        </p:txBody>
      </p:sp>
      <p:sp>
        <p:nvSpPr>
          <p:cNvPr id="99" name="Google Shape;99;p18"/>
          <p:cNvSpPr txBox="1"/>
          <p:nvPr/>
        </p:nvSpPr>
        <p:spPr>
          <a:xfrm>
            <a:off x="7252150" y="3789600"/>
            <a:ext cx="1602000" cy="347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1000">
                <a:solidFill>
                  <a:schemeClr val="dk1"/>
                </a:solidFill>
              </a:rPr>
              <a:t>international </a:t>
            </a:r>
            <a:endParaRPr b="1" sz="1000">
              <a:solidFill>
                <a:schemeClr val="dk1"/>
              </a:solidFill>
            </a:endParaRPr>
          </a:p>
          <a:p>
            <a:pPr indent="0" lvl="0" marL="0" rtl="0" algn="l">
              <a:lnSpc>
                <a:spcPct val="100000"/>
              </a:lnSpc>
              <a:spcBef>
                <a:spcPts val="0"/>
              </a:spcBef>
              <a:spcAft>
                <a:spcPts val="0"/>
              </a:spcAft>
              <a:buNone/>
            </a:pPr>
            <a:r>
              <a:rPr b="1" lang="en" sz="1000">
                <a:solidFill>
                  <a:schemeClr val="dk1"/>
                </a:solidFill>
              </a:rPr>
              <a:t>students</a:t>
            </a:r>
            <a:endParaRPr b="1" sz="1000">
              <a:solidFill>
                <a:schemeClr val="dk1"/>
              </a:solidFill>
            </a:endParaRPr>
          </a:p>
          <a:p>
            <a:pPr indent="0" lvl="0" marL="0" rtl="0" algn="l">
              <a:lnSpc>
                <a:spcPct val="100000"/>
              </a:lnSpc>
              <a:spcBef>
                <a:spcPts val="0"/>
              </a:spcBef>
              <a:spcAft>
                <a:spcPts val="0"/>
              </a:spcAft>
              <a:buNone/>
            </a:pPr>
            <a:r>
              <a:t/>
            </a:r>
            <a:endParaRPr b="1" sz="1000">
              <a:solidFill>
                <a:schemeClr val="dk1"/>
              </a:solidFill>
            </a:endParaRPr>
          </a:p>
          <a:p>
            <a:pPr indent="0" lvl="0" marL="0" rtl="0" algn="l">
              <a:spcBef>
                <a:spcPts val="0"/>
              </a:spcBef>
              <a:spcAft>
                <a:spcPts val="0"/>
              </a:spcAft>
              <a:buNone/>
            </a:pPr>
            <a:r>
              <a:t/>
            </a:r>
            <a:endParaRPr b="1" sz="1000">
              <a:solidFill>
                <a:schemeClr val="dk1"/>
              </a:solidFill>
            </a:endParaRPr>
          </a:p>
        </p:txBody>
      </p:sp>
      <p:sp>
        <p:nvSpPr>
          <p:cNvPr id="100" name="Google Shape;100;p18"/>
          <p:cNvSpPr/>
          <p:nvPr/>
        </p:nvSpPr>
        <p:spPr>
          <a:xfrm>
            <a:off x="7252150" y="3497275"/>
            <a:ext cx="650303" cy="242021"/>
          </a:xfrm>
          <a:prstGeom prst="rect">
            <a:avLst/>
          </a:prstGeom>
        </p:spPr>
        <p:txBody>
          <a:bodyPr>
            <a:prstTxWarp prst="textPlain"/>
          </a:bodyPr>
          <a:lstStyle/>
          <a:p>
            <a:pPr lvl="0" algn="ctr"/>
            <a:r>
              <a:rPr b="1" i="0">
                <a:ln cap="flat" cmpd="sng" w="9525">
                  <a:solidFill>
                    <a:schemeClr val="dk1"/>
                  </a:solidFill>
                  <a:prstDash val="solid"/>
                  <a:round/>
                  <a:headEnd len="sm" w="sm" type="none"/>
                  <a:tailEnd len="sm" w="sm" type="none"/>
                </a:ln>
                <a:noFill/>
                <a:latin typeface="Arial"/>
              </a:rPr>
              <a:t>1,771</a:t>
            </a:r>
          </a:p>
        </p:txBody>
      </p:sp>
      <p:sp>
        <p:nvSpPr>
          <p:cNvPr id="101" name="Google Shape;101;p18"/>
          <p:cNvSpPr txBox="1"/>
          <p:nvPr/>
        </p:nvSpPr>
        <p:spPr>
          <a:xfrm>
            <a:off x="7252150" y="4572750"/>
            <a:ext cx="1857600" cy="347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1000">
                <a:solidFill>
                  <a:schemeClr val="dk1"/>
                </a:solidFill>
              </a:rPr>
              <a:t>honors-level </a:t>
            </a:r>
            <a:endParaRPr b="1" sz="1000">
              <a:solidFill>
                <a:schemeClr val="dk1"/>
              </a:solidFill>
            </a:endParaRPr>
          </a:p>
          <a:p>
            <a:pPr indent="0" lvl="0" marL="0" rtl="0" algn="l">
              <a:lnSpc>
                <a:spcPct val="100000"/>
              </a:lnSpc>
              <a:spcBef>
                <a:spcPts val="0"/>
              </a:spcBef>
              <a:spcAft>
                <a:spcPts val="0"/>
              </a:spcAft>
              <a:buNone/>
            </a:pPr>
            <a:r>
              <a:rPr b="1" lang="en" sz="1000">
                <a:solidFill>
                  <a:schemeClr val="dk1"/>
                </a:solidFill>
              </a:rPr>
              <a:t>undergraduate students</a:t>
            </a:r>
            <a:endParaRPr b="1" sz="1000">
              <a:solidFill>
                <a:schemeClr val="dk1"/>
              </a:solidFill>
            </a:endParaRPr>
          </a:p>
          <a:p>
            <a:pPr indent="0" lvl="0" marL="0" rtl="0" algn="l">
              <a:spcBef>
                <a:spcPts val="0"/>
              </a:spcBef>
              <a:spcAft>
                <a:spcPts val="0"/>
              </a:spcAft>
              <a:buNone/>
            </a:pPr>
            <a:r>
              <a:t/>
            </a:r>
            <a:endParaRPr b="1" sz="1100">
              <a:solidFill>
                <a:schemeClr val="dk1"/>
              </a:solidFill>
            </a:endParaRPr>
          </a:p>
        </p:txBody>
      </p:sp>
      <p:sp>
        <p:nvSpPr>
          <p:cNvPr id="102" name="Google Shape;102;p18"/>
          <p:cNvSpPr/>
          <p:nvPr/>
        </p:nvSpPr>
        <p:spPr>
          <a:xfrm>
            <a:off x="7252150" y="4280425"/>
            <a:ext cx="682804" cy="242021"/>
          </a:xfrm>
          <a:prstGeom prst="rect">
            <a:avLst/>
          </a:prstGeom>
        </p:spPr>
        <p:txBody>
          <a:bodyPr>
            <a:prstTxWarp prst="textPlain"/>
          </a:bodyPr>
          <a:lstStyle/>
          <a:p>
            <a:pPr lvl="0" algn="ctr"/>
            <a:r>
              <a:rPr b="1" i="0">
                <a:ln cap="flat" cmpd="sng" w="9525">
                  <a:solidFill>
                    <a:schemeClr val="dk1"/>
                  </a:solidFill>
                  <a:prstDash val="solid"/>
                  <a:round/>
                  <a:headEnd len="sm" w="sm" type="none"/>
                  <a:tailEnd len="sm" w="sm" type="none"/>
                </a:ln>
                <a:noFill/>
                <a:latin typeface="Arial"/>
              </a:rPr>
              <a:t>1,370</a:t>
            </a: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45"/>
          <p:cNvSpPr/>
          <p:nvPr/>
        </p:nvSpPr>
        <p:spPr>
          <a:xfrm>
            <a:off x="0" y="0"/>
            <a:ext cx="3324300" cy="51435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2" name="Google Shape;432;p45"/>
          <p:cNvPicPr preferRelativeResize="0"/>
          <p:nvPr/>
        </p:nvPicPr>
        <p:blipFill>
          <a:blip r:embed="rId3">
            <a:alphaModFix/>
          </a:blip>
          <a:stretch>
            <a:fillRect/>
          </a:stretch>
        </p:blipFill>
        <p:spPr>
          <a:xfrm>
            <a:off x="3324221" y="0"/>
            <a:ext cx="5819778" cy="5143500"/>
          </a:xfrm>
          <a:prstGeom prst="rect">
            <a:avLst/>
          </a:prstGeom>
          <a:noFill/>
          <a:ln>
            <a:noFill/>
          </a:ln>
        </p:spPr>
      </p:pic>
      <p:sp>
        <p:nvSpPr>
          <p:cNvPr id="433" name="Google Shape;433;p45"/>
          <p:cNvSpPr/>
          <p:nvPr/>
        </p:nvSpPr>
        <p:spPr>
          <a:xfrm>
            <a:off x="311700" y="1575046"/>
            <a:ext cx="438300" cy="59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45"/>
          <p:cNvSpPr txBox="1"/>
          <p:nvPr/>
        </p:nvSpPr>
        <p:spPr>
          <a:xfrm>
            <a:off x="311700" y="1866300"/>
            <a:ext cx="2551800" cy="24108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
                <a:solidFill>
                  <a:schemeClr val="dk1"/>
                </a:solidFill>
              </a:rPr>
              <a:t>W. P. Carey School of Business ranks No. 1 for online undergraduate business programs</a:t>
            </a:r>
            <a:r>
              <a:rPr lang="en">
                <a:solidFill>
                  <a:schemeClr val="dk1"/>
                </a:solidFill>
              </a:rPr>
              <a:t> by </a:t>
            </a:r>
            <a:r>
              <a:rPr i="1" lang="en">
                <a:solidFill>
                  <a:schemeClr val="dk1"/>
                </a:solidFill>
              </a:rPr>
              <a:t>U.S. News &amp; World Report</a:t>
            </a:r>
            <a:r>
              <a:rPr lang="en">
                <a:solidFill>
                  <a:schemeClr val="dk1"/>
                </a:solidFill>
              </a:rPr>
              <a:t>, ahead of University of Massachusetts, the University of Arizona, and University of Illinois—Chicago.</a:t>
            </a:r>
            <a:endParaRPr>
              <a:solidFill>
                <a:schemeClr val="dk1"/>
              </a:solidFill>
            </a:endParaRPr>
          </a:p>
          <a:p>
            <a:pPr indent="0" lvl="0" marL="0" rtl="0" algn="l">
              <a:lnSpc>
                <a:spcPct val="115000"/>
              </a:lnSpc>
              <a:spcBef>
                <a:spcPts val="700"/>
              </a:spcBef>
              <a:spcAft>
                <a:spcPts val="700"/>
              </a:spcAft>
              <a:buNone/>
            </a:pPr>
            <a:r>
              <a:t/>
            </a:r>
            <a:endParaRPr sz="1000">
              <a:solidFill>
                <a:schemeClr val="dk1"/>
              </a:solidFill>
            </a:endParaRPr>
          </a:p>
        </p:txBody>
      </p:sp>
      <p:sp>
        <p:nvSpPr>
          <p:cNvPr id="435" name="Google Shape;435;p45"/>
          <p:cNvSpPr/>
          <p:nvPr/>
        </p:nvSpPr>
        <p:spPr>
          <a:xfrm>
            <a:off x="311700" y="1014100"/>
            <a:ext cx="1218325" cy="386026"/>
          </a:xfrm>
          <a:prstGeom prst="rect">
            <a:avLst/>
          </a:prstGeom>
        </p:spPr>
        <p:txBody>
          <a:bodyPr>
            <a:prstTxWarp prst="textPlain"/>
          </a:bodyPr>
          <a:lstStyle/>
          <a:p>
            <a:pPr lvl="0" algn="ctr"/>
            <a:r>
              <a:rPr b="1" i="0">
                <a:ln cap="flat" cmpd="sng" w="9525">
                  <a:solidFill>
                    <a:schemeClr val="dk1"/>
                  </a:solidFill>
                  <a:prstDash val="solid"/>
                  <a:round/>
                  <a:headEnd len="sm" w="sm" type="none"/>
                  <a:tailEnd len="sm" w="sm" type="none"/>
                </a:ln>
                <a:noFill/>
                <a:latin typeface="Arial"/>
              </a:rPr>
              <a:t>No. 1</a:t>
            </a:r>
          </a:p>
        </p:txBody>
      </p:sp>
      <p:pic>
        <p:nvPicPr>
          <p:cNvPr id="436" name="Google Shape;436;p45"/>
          <p:cNvPicPr preferRelativeResize="0"/>
          <p:nvPr/>
        </p:nvPicPr>
        <p:blipFill>
          <a:blip r:embed="rId4">
            <a:alphaModFix/>
          </a:blip>
          <a:stretch>
            <a:fillRect/>
          </a:stretch>
        </p:blipFill>
        <p:spPr>
          <a:xfrm>
            <a:off x="1942026" y="724350"/>
            <a:ext cx="1055926" cy="10508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46"/>
          <p:cNvSpPr/>
          <p:nvPr/>
        </p:nvSpPr>
        <p:spPr>
          <a:xfrm>
            <a:off x="0" y="0"/>
            <a:ext cx="5232600" cy="1636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46"/>
          <p:cNvSpPr txBox="1"/>
          <p:nvPr>
            <p:ph type="title"/>
          </p:nvPr>
        </p:nvSpPr>
        <p:spPr>
          <a:xfrm>
            <a:off x="311700" y="294650"/>
            <a:ext cx="4133700" cy="472200"/>
          </a:xfrm>
          <a:prstGeom prst="rect">
            <a:avLst/>
          </a:prstGeom>
        </p:spPr>
        <p:txBody>
          <a:bodyPr anchorCtr="0" anchor="t" bIns="91425" lIns="0" spcFirstLastPara="1" rIns="91425" wrap="square" tIns="91425">
            <a:noAutofit/>
          </a:bodyPr>
          <a:lstStyle/>
          <a:p>
            <a:pPr indent="0" lvl="0" marL="0" rtl="0" algn="l">
              <a:lnSpc>
                <a:spcPct val="115000"/>
              </a:lnSpc>
              <a:spcBef>
                <a:spcPts val="0"/>
              </a:spcBef>
              <a:spcAft>
                <a:spcPts val="0"/>
              </a:spcAft>
              <a:buSzPts val="1100"/>
              <a:buNone/>
            </a:pPr>
            <a:r>
              <a:rPr b="1" lang="en" sz="2000">
                <a:solidFill>
                  <a:srgbClr val="FFC729"/>
                </a:solidFill>
              </a:rPr>
              <a:t>Celebrating our community</a:t>
            </a:r>
            <a:endParaRPr b="1" sz="2000">
              <a:solidFill>
                <a:srgbClr val="FFC729"/>
              </a:solidFill>
            </a:endParaRPr>
          </a:p>
        </p:txBody>
      </p:sp>
      <p:sp>
        <p:nvSpPr>
          <p:cNvPr id="443" name="Google Shape;443;p46"/>
          <p:cNvSpPr txBox="1"/>
          <p:nvPr/>
        </p:nvSpPr>
        <p:spPr>
          <a:xfrm>
            <a:off x="311650" y="2342300"/>
            <a:ext cx="4133700" cy="5232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 sz="2200">
                <a:solidFill>
                  <a:schemeClr val="dk1"/>
                </a:solidFill>
              </a:rPr>
              <a:t>Steve Sanghi</a:t>
            </a:r>
            <a:endParaRPr b="1" sz="2200">
              <a:solidFill>
                <a:schemeClr val="dk1"/>
              </a:solidFill>
            </a:endParaRPr>
          </a:p>
        </p:txBody>
      </p:sp>
      <p:sp>
        <p:nvSpPr>
          <p:cNvPr id="444" name="Google Shape;444;p46"/>
          <p:cNvSpPr txBox="1"/>
          <p:nvPr/>
        </p:nvSpPr>
        <p:spPr>
          <a:xfrm>
            <a:off x="311700" y="3025775"/>
            <a:ext cx="4221900" cy="11328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700"/>
              </a:spcAft>
              <a:buNone/>
            </a:pPr>
            <a:r>
              <a:rPr lang="en" sz="1100">
                <a:solidFill>
                  <a:schemeClr val="dk1"/>
                </a:solidFill>
              </a:rPr>
              <a:t>The W. P. Carey School’s Dean’s Council honors one business leader annually whose contribution is recognized as significant to the nation and the world, whose inspired leadership has created and sustained superior organizational performance, and whose achievements exemplify a model for future business leaders.</a:t>
            </a:r>
            <a:endParaRPr sz="1100">
              <a:solidFill>
                <a:schemeClr val="dk1"/>
              </a:solidFill>
            </a:endParaRPr>
          </a:p>
        </p:txBody>
      </p:sp>
      <p:sp>
        <p:nvSpPr>
          <p:cNvPr id="445" name="Google Shape;445;p46"/>
          <p:cNvSpPr txBox="1"/>
          <p:nvPr/>
        </p:nvSpPr>
        <p:spPr>
          <a:xfrm>
            <a:off x="311700" y="724375"/>
            <a:ext cx="4614000" cy="692700"/>
          </a:xfrm>
          <a:prstGeom prst="rect">
            <a:avLst/>
          </a:prstGeom>
          <a:noFill/>
          <a:ln>
            <a:noFill/>
          </a:ln>
        </p:spPr>
        <p:txBody>
          <a:bodyPr anchorCtr="0" anchor="t" bIns="91425" lIns="0" spcFirstLastPara="1" rIns="91425" wrap="square" tIns="91425">
            <a:spAutoFit/>
          </a:bodyPr>
          <a:lstStyle/>
          <a:p>
            <a:pPr indent="0" lvl="0" marL="0" rtl="0" algn="l">
              <a:lnSpc>
                <a:spcPct val="100000"/>
              </a:lnSpc>
              <a:spcBef>
                <a:spcPts val="0"/>
              </a:spcBef>
              <a:spcAft>
                <a:spcPts val="0"/>
              </a:spcAft>
              <a:buNone/>
            </a:pPr>
            <a:r>
              <a:rPr lang="en" sz="1100">
                <a:solidFill>
                  <a:srgbClr val="FFFFFF"/>
                </a:solidFill>
              </a:rPr>
              <a:t>Greatness in business comes with extensive experience, commitment, and perseverance. W. P. Carey is proud to recognize the excellence of leaders from the local, national, and international business communities.</a:t>
            </a:r>
            <a:endParaRPr sz="1100">
              <a:solidFill>
                <a:schemeClr val="dk1"/>
              </a:solidFill>
            </a:endParaRPr>
          </a:p>
        </p:txBody>
      </p:sp>
      <p:sp>
        <p:nvSpPr>
          <p:cNvPr id="446" name="Google Shape;446;p46"/>
          <p:cNvSpPr txBox="1"/>
          <p:nvPr>
            <p:ph type="title"/>
          </p:nvPr>
        </p:nvSpPr>
        <p:spPr>
          <a:xfrm>
            <a:off x="311700" y="1922425"/>
            <a:ext cx="2176800" cy="354000"/>
          </a:xfrm>
          <a:prstGeom prst="rect">
            <a:avLst/>
          </a:prstGeom>
          <a:solidFill>
            <a:srgbClr val="FFC729"/>
          </a:solidFill>
        </p:spPr>
        <p:txBody>
          <a:bodyPr anchorCtr="0" anchor="t" bIns="45700" lIns="45700" spcFirstLastPara="1" rIns="45700" wrap="square" tIns="45700">
            <a:noAutofit/>
          </a:bodyPr>
          <a:lstStyle/>
          <a:p>
            <a:pPr indent="0" lvl="0" marL="0" rtl="0" algn="ctr">
              <a:lnSpc>
                <a:spcPct val="115000"/>
              </a:lnSpc>
              <a:spcBef>
                <a:spcPts val="0"/>
              </a:spcBef>
              <a:spcAft>
                <a:spcPts val="0"/>
              </a:spcAft>
              <a:buSzPts val="1100"/>
              <a:buNone/>
            </a:pPr>
            <a:r>
              <a:rPr b="1" lang="en" sz="1600"/>
              <a:t>Executive of the Year</a:t>
            </a:r>
            <a:endParaRPr b="1" sz="1600"/>
          </a:p>
        </p:txBody>
      </p:sp>
      <p:pic>
        <p:nvPicPr>
          <p:cNvPr id="447" name="Google Shape;447;p46"/>
          <p:cNvPicPr preferRelativeResize="0"/>
          <p:nvPr/>
        </p:nvPicPr>
        <p:blipFill>
          <a:blip r:embed="rId3">
            <a:alphaModFix/>
          </a:blip>
          <a:stretch>
            <a:fillRect/>
          </a:stretch>
        </p:blipFill>
        <p:spPr>
          <a:xfrm>
            <a:off x="5067293" y="0"/>
            <a:ext cx="4076707" cy="5143500"/>
          </a:xfrm>
          <a:prstGeom prst="rect">
            <a:avLst/>
          </a:prstGeom>
          <a:noFill/>
          <a:ln>
            <a:noFill/>
          </a:ln>
        </p:spPr>
      </p:pic>
      <p:sp>
        <p:nvSpPr>
          <p:cNvPr id="448" name="Google Shape;448;p46"/>
          <p:cNvSpPr txBox="1"/>
          <p:nvPr/>
        </p:nvSpPr>
        <p:spPr>
          <a:xfrm>
            <a:off x="311650" y="2719400"/>
            <a:ext cx="4133700" cy="3849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 sz="1300">
                <a:solidFill>
                  <a:schemeClr val="dk1"/>
                </a:solidFill>
              </a:rPr>
              <a:t>Executive chair, Microchip Technology Inc.</a:t>
            </a:r>
            <a:endParaRPr b="1" sz="1300">
              <a:solidFill>
                <a:schemeClr val="dk1"/>
              </a:solidFill>
            </a:endParaRPr>
          </a:p>
        </p:txBody>
      </p:sp>
      <p:pic>
        <p:nvPicPr>
          <p:cNvPr id="449" name="Google Shape;449;p46"/>
          <p:cNvPicPr preferRelativeResize="0"/>
          <p:nvPr/>
        </p:nvPicPr>
        <p:blipFill>
          <a:blip r:embed="rId4">
            <a:alphaModFix/>
          </a:blip>
          <a:stretch>
            <a:fillRect/>
          </a:stretch>
        </p:blipFill>
        <p:spPr>
          <a:xfrm>
            <a:off x="311650" y="4301800"/>
            <a:ext cx="1137025" cy="6919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47"/>
          <p:cNvSpPr txBox="1"/>
          <p:nvPr>
            <p:ph type="title"/>
          </p:nvPr>
        </p:nvSpPr>
        <p:spPr>
          <a:xfrm>
            <a:off x="311700" y="683675"/>
            <a:ext cx="4503300" cy="572700"/>
          </a:xfrm>
          <a:prstGeom prst="rect">
            <a:avLst/>
          </a:prstGeom>
        </p:spPr>
        <p:txBody>
          <a:bodyPr anchorCtr="0" anchor="t" bIns="91425" lIns="0" spcFirstLastPara="1" rIns="91425" wrap="square" tIns="91425">
            <a:noAutofit/>
          </a:bodyPr>
          <a:lstStyle/>
          <a:p>
            <a:pPr indent="0" lvl="0" marL="0" rtl="0" algn="l">
              <a:lnSpc>
                <a:spcPct val="115000"/>
              </a:lnSpc>
              <a:spcBef>
                <a:spcPts val="0"/>
              </a:spcBef>
              <a:spcAft>
                <a:spcPts val="0"/>
              </a:spcAft>
              <a:buSzPts val="1100"/>
              <a:buNone/>
            </a:pPr>
            <a:r>
              <a:rPr b="1" lang="en" sz="2700"/>
              <a:t>Economic Club of Phoenix</a:t>
            </a:r>
            <a:endParaRPr b="1" sz="2700"/>
          </a:p>
          <a:p>
            <a:pPr indent="0" lvl="0" marL="0" rtl="0" algn="l">
              <a:lnSpc>
                <a:spcPct val="115000"/>
              </a:lnSpc>
              <a:spcBef>
                <a:spcPts val="0"/>
              </a:spcBef>
              <a:spcAft>
                <a:spcPts val="0"/>
              </a:spcAft>
              <a:buSzPts val="1100"/>
              <a:buNone/>
            </a:pPr>
            <a:r>
              <a:t/>
            </a:r>
            <a:endParaRPr b="1" sz="2700"/>
          </a:p>
        </p:txBody>
      </p:sp>
      <p:sp>
        <p:nvSpPr>
          <p:cNvPr id="455" name="Google Shape;455;p47"/>
          <p:cNvSpPr txBox="1"/>
          <p:nvPr/>
        </p:nvSpPr>
        <p:spPr>
          <a:xfrm>
            <a:off x="311700" y="1256375"/>
            <a:ext cx="2295900" cy="4002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
                <a:solidFill>
                  <a:schemeClr val="dk1"/>
                </a:solidFill>
              </a:rPr>
              <a:t>Lead. Inform. Influence.</a:t>
            </a:r>
            <a:endParaRPr b="1">
              <a:solidFill>
                <a:schemeClr val="dk1"/>
              </a:solidFill>
            </a:endParaRPr>
          </a:p>
        </p:txBody>
      </p:sp>
      <p:sp>
        <p:nvSpPr>
          <p:cNvPr id="456" name="Google Shape;456;p47"/>
          <p:cNvSpPr/>
          <p:nvPr/>
        </p:nvSpPr>
        <p:spPr>
          <a:xfrm>
            <a:off x="0" y="0"/>
            <a:ext cx="1665000" cy="1095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47"/>
          <p:cNvSpPr txBox="1"/>
          <p:nvPr/>
        </p:nvSpPr>
        <p:spPr>
          <a:xfrm>
            <a:off x="311700" y="2800350"/>
            <a:ext cx="3080100" cy="1840800"/>
          </a:xfrm>
          <a:prstGeom prst="rect">
            <a:avLst/>
          </a:prstGeom>
          <a:noFill/>
          <a:ln>
            <a:noFill/>
          </a:ln>
        </p:spPr>
        <p:txBody>
          <a:bodyPr anchorCtr="0" anchor="t" bIns="91425" lIns="0" spcFirstLastPara="1" rIns="91425" wrap="square" tIns="91425">
            <a:spAutoFit/>
          </a:bodyPr>
          <a:lstStyle/>
          <a:p>
            <a:pPr indent="-304800" lvl="0" marL="457200" rtl="0" algn="l">
              <a:lnSpc>
                <a:spcPct val="115000"/>
              </a:lnSpc>
              <a:spcBef>
                <a:spcPts val="0"/>
              </a:spcBef>
              <a:spcAft>
                <a:spcPts val="0"/>
              </a:spcAft>
              <a:buClr>
                <a:schemeClr val="dk1"/>
              </a:buClr>
              <a:buSzPts val="1200"/>
              <a:buChar char="●"/>
            </a:pPr>
            <a:r>
              <a:rPr b="1" lang="en" sz="1200">
                <a:solidFill>
                  <a:schemeClr val="dk1"/>
                </a:solidFill>
              </a:rPr>
              <a:t>Joshua LaBaer</a:t>
            </a:r>
            <a:r>
              <a:rPr lang="en" sz="1200">
                <a:solidFill>
                  <a:schemeClr val="dk1"/>
                </a:solidFill>
              </a:rPr>
              <a:t> </a:t>
            </a:r>
            <a:endParaRPr sz="1200">
              <a:solidFill>
                <a:schemeClr val="dk1"/>
              </a:solidFill>
            </a:endParaRPr>
          </a:p>
          <a:p>
            <a:pPr indent="0" lvl="0" marL="457200" rtl="0" algn="l">
              <a:lnSpc>
                <a:spcPct val="115000"/>
              </a:lnSpc>
              <a:spcBef>
                <a:spcPts val="0"/>
              </a:spcBef>
              <a:spcAft>
                <a:spcPts val="0"/>
              </a:spcAft>
              <a:buNone/>
            </a:pPr>
            <a:r>
              <a:rPr lang="en" sz="1200">
                <a:solidFill>
                  <a:schemeClr val="dk1"/>
                </a:solidFill>
              </a:rPr>
              <a:t>Executive Director and Professor, </a:t>
            </a:r>
            <a:endParaRPr sz="1200">
              <a:solidFill>
                <a:schemeClr val="dk1"/>
              </a:solidFill>
            </a:endParaRPr>
          </a:p>
          <a:p>
            <a:pPr indent="0" lvl="0" marL="457200" rtl="0" algn="l">
              <a:lnSpc>
                <a:spcPct val="115000"/>
              </a:lnSpc>
              <a:spcBef>
                <a:spcPts val="0"/>
              </a:spcBef>
              <a:spcAft>
                <a:spcPts val="0"/>
              </a:spcAft>
              <a:buNone/>
            </a:pPr>
            <a:r>
              <a:rPr lang="en" sz="1200">
                <a:solidFill>
                  <a:schemeClr val="dk1"/>
                </a:solidFill>
              </a:rPr>
              <a:t>ASU Biodesign Institute</a:t>
            </a:r>
            <a:endParaRPr sz="1200">
              <a:solidFill>
                <a:schemeClr val="dk1"/>
              </a:solidFill>
            </a:endParaRPr>
          </a:p>
          <a:p>
            <a:pPr indent="0" lvl="0" marL="457200" rtl="0" algn="l">
              <a:lnSpc>
                <a:spcPct val="115000"/>
              </a:lnSpc>
              <a:spcBef>
                <a:spcPts val="0"/>
              </a:spcBef>
              <a:spcAft>
                <a:spcPts val="0"/>
              </a:spcAft>
              <a:buNone/>
            </a:pPr>
            <a:r>
              <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b="1" lang="en" sz="1200">
                <a:solidFill>
                  <a:schemeClr val="dk1"/>
                </a:solidFill>
              </a:rPr>
              <a:t>Rebecca Clyde</a:t>
            </a:r>
            <a:r>
              <a:rPr lang="en" sz="1200">
                <a:solidFill>
                  <a:schemeClr val="dk1"/>
                </a:solidFill>
              </a:rPr>
              <a:t> </a:t>
            </a:r>
            <a:endParaRPr sz="1200">
              <a:solidFill>
                <a:schemeClr val="dk1"/>
              </a:solidFill>
            </a:endParaRPr>
          </a:p>
          <a:p>
            <a:pPr indent="0" lvl="0" marL="457200" rtl="0" algn="l">
              <a:lnSpc>
                <a:spcPct val="115000"/>
              </a:lnSpc>
              <a:spcBef>
                <a:spcPts val="0"/>
              </a:spcBef>
              <a:spcAft>
                <a:spcPts val="0"/>
              </a:spcAft>
              <a:buNone/>
            </a:pPr>
            <a:r>
              <a:rPr lang="en" sz="1200">
                <a:solidFill>
                  <a:schemeClr val="dk1"/>
                </a:solidFill>
              </a:rPr>
              <a:t>CEO and Co-founder, </a:t>
            </a:r>
            <a:endParaRPr sz="1200">
              <a:solidFill>
                <a:schemeClr val="dk1"/>
              </a:solidFill>
            </a:endParaRPr>
          </a:p>
          <a:p>
            <a:pPr indent="0" lvl="0" marL="457200" rtl="0" algn="l">
              <a:lnSpc>
                <a:spcPct val="115000"/>
              </a:lnSpc>
              <a:spcBef>
                <a:spcPts val="0"/>
              </a:spcBef>
              <a:spcAft>
                <a:spcPts val="0"/>
              </a:spcAft>
              <a:buNone/>
            </a:pPr>
            <a:r>
              <a:rPr lang="en" sz="1200">
                <a:solidFill>
                  <a:schemeClr val="dk1"/>
                </a:solidFill>
              </a:rPr>
              <a:t>Botco.ai</a:t>
            </a:r>
            <a:endParaRPr b="1" sz="1200">
              <a:solidFill>
                <a:schemeClr val="dk1"/>
              </a:solidFill>
            </a:endParaRPr>
          </a:p>
          <a:p>
            <a:pPr indent="0" lvl="0" marL="457200" rtl="0" algn="l">
              <a:lnSpc>
                <a:spcPct val="150000"/>
              </a:lnSpc>
              <a:spcBef>
                <a:spcPts val="0"/>
              </a:spcBef>
              <a:spcAft>
                <a:spcPts val="0"/>
              </a:spcAft>
              <a:buNone/>
            </a:pPr>
            <a:r>
              <a:t/>
            </a:r>
            <a:endParaRPr sz="1100">
              <a:solidFill>
                <a:schemeClr val="dk1"/>
              </a:solidFill>
            </a:endParaRPr>
          </a:p>
        </p:txBody>
      </p:sp>
      <p:sp>
        <p:nvSpPr>
          <p:cNvPr id="458" name="Google Shape;458;p47"/>
          <p:cNvSpPr txBox="1"/>
          <p:nvPr/>
        </p:nvSpPr>
        <p:spPr>
          <a:xfrm>
            <a:off x="311700" y="1529750"/>
            <a:ext cx="5883600" cy="5487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700"/>
              </a:spcAft>
              <a:buNone/>
            </a:pPr>
            <a:r>
              <a:rPr lang="en" sz="1100">
                <a:solidFill>
                  <a:schemeClr val="dk1"/>
                </a:solidFill>
              </a:rPr>
              <a:t>The Economic Club of Phoenix (ECP) enhances discussion of economic and business issues among academic, business, labor, and public sectors in the Phoenix area.</a:t>
            </a:r>
            <a:endParaRPr sz="1100">
              <a:solidFill>
                <a:schemeClr val="dk1"/>
              </a:solidFill>
            </a:endParaRPr>
          </a:p>
        </p:txBody>
      </p:sp>
      <p:sp>
        <p:nvSpPr>
          <p:cNvPr id="459" name="Google Shape;459;p47"/>
          <p:cNvSpPr txBox="1"/>
          <p:nvPr>
            <p:ph type="title"/>
          </p:nvPr>
        </p:nvSpPr>
        <p:spPr>
          <a:xfrm>
            <a:off x="311700" y="2281475"/>
            <a:ext cx="1827300" cy="325200"/>
          </a:xfrm>
          <a:prstGeom prst="rect">
            <a:avLst/>
          </a:prstGeom>
          <a:solidFill>
            <a:srgbClr val="FFC729"/>
          </a:solidFill>
        </p:spPr>
        <p:txBody>
          <a:bodyPr anchorCtr="0" anchor="t" bIns="45700" lIns="45700" spcFirstLastPara="1" rIns="45700" wrap="square" tIns="45700">
            <a:noAutofit/>
          </a:bodyPr>
          <a:lstStyle/>
          <a:p>
            <a:pPr indent="0" lvl="0" marL="0" rtl="0" algn="ctr">
              <a:lnSpc>
                <a:spcPct val="115000"/>
              </a:lnSpc>
              <a:spcBef>
                <a:spcPts val="0"/>
              </a:spcBef>
              <a:spcAft>
                <a:spcPts val="0"/>
              </a:spcAft>
              <a:buSzPts val="1100"/>
              <a:buNone/>
            </a:pPr>
            <a:r>
              <a:rPr b="1" lang="en" sz="1400"/>
              <a:t>2021 – 22 speakers:</a:t>
            </a:r>
            <a:endParaRPr b="1" sz="1400"/>
          </a:p>
        </p:txBody>
      </p:sp>
      <p:sp>
        <p:nvSpPr>
          <p:cNvPr id="460" name="Google Shape;460;p47"/>
          <p:cNvSpPr txBox="1"/>
          <p:nvPr/>
        </p:nvSpPr>
        <p:spPr>
          <a:xfrm>
            <a:off x="3422700" y="2800350"/>
            <a:ext cx="3080100" cy="2035500"/>
          </a:xfrm>
          <a:prstGeom prst="rect">
            <a:avLst/>
          </a:prstGeom>
          <a:noFill/>
          <a:ln>
            <a:noFill/>
          </a:ln>
        </p:spPr>
        <p:txBody>
          <a:bodyPr anchorCtr="0" anchor="t" bIns="91425" lIns="0" spcFirstLastPara="1" rIns="91425" wrap="square" tIns="91425">
            <a:spAutoFit/>
          </a:bodyPr>
          <a:lstStyle/>
          <a:p>
            <a:pPr indent="-304800" lvl="0" marL="457200" rtl="0" algn="l">
              <a:lnSpc>
                <a:spcPct val="115000"/>
              </a:lnSpc>
              <a:spcBef>
                <a:spcPts val="0"/>
              </a:spcBef>
              <a:spcAft>
                <a:spcPts val="0"/>
              </a:spcAft>
              <a:buClr>
                <a:schemeClr val="dk1"/>
              </a:buClr>
              <a:buSzPts val="1200"/>
              <a:buChar char="●"/>
            </a:pPr>
            <a:r>
              <a:rPr b="1" lang="en" sz="1200">
                <a:solidFill>
                  <a:schemeClr val="dk1"/>
                </a:solidFill>
              </a:rPr>
              <a:t>Dallas Tanner</a:t>
            </a:r>
            <a:r>
              <a:rPr lang="en" sz="1200">
                <a:solidFill>
                  <a:schemeClr val="dk1"/>
                </a:solidFill>
              </a:rPr>
              <a:t> </a:t>
            </a:r>
            <a:endParaRPr sz="1200">
              <a:solidFill>
                <a:schemeClr val="dk1"/>
              </a:solidFill>
            </a:endParaRPr>
          </a:p>
          <a:p>
            <a:pPr indent="0" lvl="0" marL="457200" rtl="0" algn="l">
              <a:lnSpc>
                <a:spcPct val="115000"/>
              </a:lnSpc>
              <a:spcBef>
                <a:spcPts val="0"/>
              </a:spcBef>
              <a:spcAft>
                <a:spcPts val="0"/>
              </a:spcAft>
              <a:buNone/>
            </a:pPr>
            <a:r>
              <a:rPr lang="en" sz="1200">
                <a:solidFill>
                  <a:schemeClr val="dk1"/>
                </a:solidFill>
              </a:rPr>
              <a:t>CEO,</a:t>
            </a:r>
            <a:r>
              <a:rPr lang="en" sz="1200">
                <a:solidFill>
                  <a:schemeClr val="dk1"/>
                </a:solidFill>
              </a:rPr>
              <a:t> </a:t>
            </a:r>
            <a:endParaRPr sz="1200">
              <a:solidFill>
                <a:schemeClr val="dk1"/>
              </a:solidFill>
            </a:endParaRPr>
          </a:p>
          <a:p>
            <a:pPr indent="0" lvl="0" marL="457200" rtl="0" algn="l">
              <a:lnSpc>
                <a:spcPct val="115000"/>
              </a:lnSpc>
              <a:spcBef>
                <a:spcPts val="0"/>
              </a:spcBef>
              <a:spcAft>
                <a:spcPts val="0"/>
              </a:spcAft>
              <a:buNone/>
            </a:pPr>
            <a:r>
              <a:rPr lang="en" sz="1200">
                <a:solidFill>
                  <a:schemeClr val="dk1"/>
                </a:solidFill>
              </a:rPr>
              <a:t>Innovation Homes</a:t>
            </a:r>
            <a:endParaRPr sz="1200">
              <a:solidFill>
                <a:schemeClr val="dk1"/>
              </a:solidFill>
            </a:endParaRPr>
          </a:p>
          <a:p>
            <a:pPr indent="0" lvl="0" marL="457200" rtl="0" algn="l">
              <a:lnSpc>
                <a:spcPct val="115000"/>
              </a:lnSpc>
              <a:spcBef>
                <a:spcPts val="0"/>
              </a:spcBef>
              <a:spcAft>
                <a:spcPts val="0"/>
              </a:spcAft>
              <a:buNone/>
            </a:pPr>
            <a:r>
              <a:t/>
            </a:r>
            <a:endParaRPr sz="1100">
              <a:solidFill>
                <a:schemeClr val="dk1"/>
              </a:solidFill>
            </a:endParaRPr>
          </a:p>
          <a:p>
            <a:pPr indent="-304800" lvl="0" marL="457200" rtl="0" algn="l">
              <a:lnSpc>
                <a:spcPct val="115000"/>
              </a:lnSpc>
              <a:spcBef>
                <a:spcPts val="0"/>
              </a:spcBef>
              <a:spcAft>
                <a:spcPts val="0"/>
              </a:spcAft>
              <a:buClr>
                <a:schemeClr val="dk1"/>
              </a:buClr>
              <a:buSzPts val="1200"/>
              <a:buChar char="●"/>
            </a:pPr>
            <a:r>
              <a:rPr b="1" lang="en" sz="1200">
                <a:solidFill>
                  <a:schemeClr val="dk1"/>
                </a:solidFill>
              </a:rPr>
              <a:t>Tom Harris</a:t>
            </a:r>
            <a:r>
              <a:rPr lang="en" sz="1200">
                <a:solidFill>
                  <a:schemeClr val="dk1"/>
                </a:solidFill>
              </a:rPr>
              <a:t> </a:t>
            </a:r>
            <a:endParaRPr sz="1200">
              <a:solidFill>
                <a:schemeClr val="dk1"/>
              </a:solidFill>
            </a:endParaRPr>
          </a:p>
          <a:p>
            <a:pPr indent="0" lvl="0" marL="457200" rtl="0" algn="l">
              <a:lnSpc>
                <a:spcPct val="115000"/>
              </a:lnSpc>
              <a:spcBef>
                <a:spcPts val="0"/>
              </a:spcBef>
              <a:spcAft>
                <a:spcPts val="0"/>
              </a:spcAft>
              <a:buNone/>
            </a:pPr>
            <a:r>
              <a:rPr lang="en" sz="1200">
                <a:solidFill>
                  <a:schemeClr val="dk1"/>
                </a:solidFill>
              </a:rPr>
              <a:t>Executive Vice President and Chief</a:t>
            </a:r>
            <a:r>
              <a:rPr lang="en" sz="1200">
                <a:solidFill>
                  <a:schemeClr val="dk1"/>
                </a:solidFill>
              </a:rPr>
              <a:t> </a:t>
            </a:r>
            <a:endParaRPr sz="1200">
              <a:solidFill>
                <a:schemeClr val="dk1"/>
              </a:solidFill>
            </a:endParaRPr>
          </a:p>
          <a:p>
            <a:pPr indent="0" lvl="0" marL="457200" rtl="0" algn="l">
              <a:lnSpc>
                <a:spcPct val="115000"/>
              </a:lnSpc>
              <a:spcBef>
                <a:spcPts val="0"/>
              </a:spcBef>
              <a:spcAft>
                <a:spcPts val="0"/>
              </a:spcAft>
              <a:buNone/>
            </a:pPr>
            <a:r>
              <a:rPr lang="en" sz="1200">
                <a:solidFill>
                  <a:schemeClr val="dk1"/>
                </a:solidFill>
              </a:rPr>
              <a:t>Financial Officer,</a:t>
            </a:r>
            <a:endParaRPr sz="1200">
              <a:solidFill>
                <a:schemeClr val="dk1"/>
              </a:solidFill>
            </a:endParaRPr>
          </a:p>
          <a:p>
            <a:pPr indent="0" lvl="0" marL="457200" rtl="0" algn="l">
              <a:lnSpc>
                <a:spcPct val="115000"/>
              </a:lnSpc>
              <a:spcBef>
                <a:spcPts val="0"/>
              </a:spcBef>
              <a:spcAft>
                <a:spcPts val="0"/>
              </a:spcAft>
              <a:buNone/>
            </a:pPr>
            <a:r>
              <a:rPr lang="en" sz="1200">
                <a:solidFill>
                  <a:schemeClr val="dk1"/>
                </a:solidFill>
              </a:rPr>
              <a:t>Arizona Diamondbacks</a:t>
            </a:r>
            <a:endParaRPr sz="1200">
              <a:solidFill>
                <a:schemeClr val="dk1"/>
              </a:solidFill>
            </a:endParaRPr>
          </a:p>
          <a:p>
            <a:pPr indent="0" lvl="0" marL="457200" rtl="0" algn="l">
              <a:lnSpc>
                <a:spcPct val="150000"/>
              </a:lnSpc>
              <a:spcBef>
                <a:spcPts val="0"/>
              </a:spcBef>
              <a:spcAft>
                <a:spcPts val="0"/>
              </a:spcAft>
              <a:buNone/>
            </a:pPr>
            <a:r>
              <a:t/>
            </a:r>
            <a:endParaRPr sz="1100">
              <a:solidFill>
                <a:schemeClr val="dk1"/>
              </a:solidFill>
            </a:endParaRPr>
          </a:p>
        </p:txBody>
      </p:sp>
      <p:pic>
        <p:nvPicPr>
          <p:cNvPr id="461" name="Google Shape;461;p47"/>
          <p:cNvPicPr preferRelativeResize="0"/>
          <p:nvPr/>
        </p:nvPicPr>
        <p:blipFill>
          <a:blip r:embed="rId3">
            <a:alphaModFix/>
          </a:blip>
          <a:stretch>
            <a:fillRect/>
          </a:stretch>
        </p:blipFill>
        <p:spPr>
          <a:xfrm>
            <a:off x="6584800" y="0"/>
            <a:ext cx="2559201" cy="51435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48"/>
          <p:cNvSpPr txBox="1"/>
          <p:nvPr>
            <p:ph type="title"/>
          </p:nvPr>
        </p:nvSpPr>
        <p:spPr>
          <a:xfrm>
            <a:off x="311700" y="683675"/>
            <a:ext cx="4503300" cy="572700"/>
          </a:xfrm>
          <a:prstGeom prst="rect">
            <a:avLst/>
          </a:prstGeom>
        </p:spPr>
        <p:txBody>
          <a:bodyPr anchorCtr="0" anchor="t" bIns="91425" lIns="0" spcFirstLastPara="1" rIns="91425" wrap="square" tIns="91425">
            <a:noAutofit/>
          </a:bodyPr>
          <a:lstStyle/>
          <a:p>
            <a:pPr indent="0" lvl="0" marL="0" rtl="0" algn="l">
              <a:lnSpc>
                <a:spcPct val="115000"/>
              </a:lnSpc>
              <a:spcBef>
                <a:spcPts val="0"/>
              </a:spcBef>
              <a:spcAft>
                <a:spcPts val="0"/>
              </a:spcAft>
              <a:buSzPts val="1100"/>
              <a:buNone/>
            </a:pPr>
            <a:r>
              <a:rPr b="1" lang="en" sz="2700"/>
              <a:t>Spirit of Enterprise Award</a:t>
            </a:r>
            <a:endParaRPr b="1" sz="2700"/>
          </a:p>
          <a:p>
            <a:pPr indent="0" lvl="0" marL="0" rtl="0" algn="l">
              <a:lnSpc>
                <a:spcPct val="115000"/>
              </a:lnSpc>
              <a:spcBef>
                <a:spcPts val="0"/>
              </a:spcBef>
              <a:spcAft>
                <a:spcPts val="0"/>
              </a:spcAft>
              <a:buSzPts val="1100"/>
              <a:buNone/>
            </a:pPr>
            <a:r>
              <a:t/>
            </a:r>
            <a:endParaRPr b="1" sz="2700"/>
          </a:p>
        </p:txBody>
      </p:sp>
      <p:sp>
        <p:nvSpPr>
          <p:cNvPr id="467" name="Google Shape;467;p48"/>
          <p:cNvSpPr/>
          <p:nvPr/>
        </p:nvSpPr>
        <p:spPr>
          <a:xfrm>
            <a:off x="0" y="0"/>
            <a:ext cx="1665000" cy="1095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48"/>
          <p:cNvSpPr txBox="1"/>
          <p:nvPr/>
        </p:nvSpPr>
        <p:spPr>
          <a:xfrm>
            <a:off x="311700" y="3155100"/>
            <a:ext cx="4503300" cy="9381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700"/>
              </a:spcAft>
              <a:buNone/>
            </a:pPr>
            <a:r>
              <a:rPr lang="en" sz="1100">
                <a:solidFill>
                  <a:schemeClr val="dk1"/>
                </a:solidFill>
              </a:rPr>
              <a:t>Botco.ai is a HIPAA-compliant, intelligent chat solution that instantly answers patient questions. Using Botco.ai, providers can automate conversations, capture 103% more appointments, and access conversational insights that improve the patient experience.</a:t>
            </a:r>
            <a:endParaRPr sz="1100">
              <a:solidFill>
                <a:schemeClr val="dk1"/>
              </a:solidFill>
            </a:endParaRPr>
          </a:p>
        </p:txBody>
      </p:sp>
      <p:sp>
        <p:nvSpPr>
          <p:cNvPr id="469" name="Google Shape;469;p48"/>
          <p:cNvSpPr txBox="1"/>
          <p:nvPr/>
        </p:nvSpPr>
        <p:spPr>
          <a:xfrm>
            <a:off x="311700" y="1256375"/>
            <a:ext cx="5534400" cy="10065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700"/>
              </a:spcAft>
              <a:buNone/>
            </a:pPr>
            <a:r>
              <a:rPr lang="en" sz="1200">
                <a:solidFill>
                  <a:schemeClr val="dk1"/>
                </a:solidFill>
              </a:rPr>
              <a:t>The Spirit of Enterprise Award is Arizona’s premier celebration of entrepreneurship. For more than two decades, the W. P. Carey School has recognized businesses that positively impact our economy while exhibiting ethics, energy, and excellence in entrepreneurship.</a:t>
            </a:r>
            <a:endParaRPr sz="1200">
              <a:solidFill>
                <a:schemeClr val="dk1"/>
              </a:solidFill>
            </a:endParaRPr>
          </a:p>
        </p:txBody>
      </p:sp>
      <p:sp>
        <p:nvSpPr>
          <p:cNvPr id="470" name="Google Shape;470;p48"/>
          <p:cNvSpPr txBox="1"/>
          <p:nvPr>
            <p:ph type="title"/>
          </p:nvPr>
        </p:nvSpPr>
        <p:spPr>
          <a:xfrm>
            <a:off x="311700" y="2738675"/>
            <a:ext cx="2568600" cy="325200"/>
          </a:xfrm>
          <a:prstGeom prst="rect">
            <a:avLst/>
          </a:prstGeom>
          <a:solidFill>
            <a:srgbClr val="FFC729"/>
          </a:solidFill>
        </p:spPr>
        <p:txBody>
          <a:bodyPr anchorCtr="0" anchor="t" bIns="45700" lIns="45700" spcFirstLastPara="1" rIns="45700" wrap="square" tIns="45700">
            <a:noAutofit/>
          </a:bodyPr>
          <a:lstStyle/>
          <a:p>
            <a:pPr indent="0" lvl="0" marL="0" rtl="0" algn="ctr">
              <a:lnSpc>
                <a:spcPct val="115000"/>
              </a:lnSpc>
              <a:spcBef>
                <a:spcPts val="0"/>
              </a:spcBef>
              <a:spcAft>
                <a:spcPts val="0"/>
              </a:spcAft>
              <a:buSzPts val="1100"/>
              <a:buNone/>
            </a:pPr>
            <a:r>
              <a:rPr b="1" lang="en" sz="1400"/>
              <a:t>2021 award winner: Botco.ai</a:t>
            </a:r>
            <a:endParaRPr b="1" sz="1400"/>
          </a:p>
        </p:txBody>
      </p:sp>
      <p:pic>
        <p:nvPicPr>
          <p:cNvPr id="471" name="Google Shape;471;p48"/>
          <p:cNvPicPr preferRelativeResize="0"/>
          <p:nvPr/>
        </p:nvPicPr>
        <p:blipFill>
          <a:blip r:embed="rId3">
            <a:alphaModFix/>
          </a:blip>
          <a:stretch>
            <a:fillRect/>
          </a:stretch>
        </p:blipFill>
        <p:spPr>
          <a:xfrm>
            <a:off x="5119800" y="3002700"/>
            <a:ext cx="4024200" cy="198275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49"/>
          <p:cNvSpPr txBox="1"/>
          <p:nvPr>
            <p:ph type="title"/>
          </p:nvPr>
        </p:nvSpPr>
        <p:spPr>
          <a:xfrm>
            <a:off x="311700" y="683675"/>
            <a:ext cx="4503300" cy="572700"/>
          </a:xfrm>
          <a:prstGeom prst="rect">
            <a:avLst/>
          </a:prstGeom>
        </p:spPr>
        <p:txBody>
          <a:bodyPr anchorCtr="0" anchor="t" bIns="91425" lIns="0" spcFirstLastPara="1" rIns="91425" wrap="square" tIns="91425">
            <a:noAutofit/>
          </a:bodyPr>
          <a:lstStyle/>
          <a:p>
            <a:pPr indent="0" lvl="0" marL="0" rtl="0" algn="l">
              <a:lnSpc>
                <a:spcPct val="115000"/>
              </a:lnSpc>
              <a:spcBef>
                <a:spcPts val="0"/>
              </a:spcBef>
              <a:spcAft>
                <a:spcPts val="0"/>
              </a:spcAft>
              <a:buSzPts val="1100"/>
              <a:buNone/>
            </a:pPr>
            <a:r>
              <a:rPr b="1" lang="en" sz="2700"/>
              <a:t>Lawrence R. Klein Award</a:t>
            </a:r>
            <a:endParaRPr b="1" sz="2700"/>
          </a:p>
          <a:p>
            <a:pPr indent="0" lvl="0" marL="0" rtl="0" algn="l">
              <a:lnSpc>
                <a:spcPct val="115000"/>
              </a:lnSpc>
              <a:spcBef>
                <a:spcPts val="0"/>
              </a:spcBef>
              <a:spcAft>
                <a:spcPts val="0"/>
              </a:spcAft>
              <a:buSzPts val="1100"/>
              <a:buNone/>
            </a:pPr>
            <a:r>
              <a:t/>
            </a:r>
            <a:endParaRPr b="1" sz="2700"/>
          </a:p>
        </p:txBody>
      </p:sp>
      <p:sp>
        <p:nvSpPr>
          <p:cNvPr id="477" name="Google Shape;477;p49"/>
          <p:cNvSpPr/>
          <p:nvPr/>
        </p:nvSpPr>
        <p:spPr>
          <a:xfrm>
            <a:off x="0" y="0"/>
            <a:ext cx="1665000" cy="1095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49"/>
          <p:cNvSpPr txBox="1"/>
          <p:nvPr/>
        </p:nvSpPr>
        <p:spPr>
          <a:xfrm>
            <a:off x="311700" y="3002700"/>
            <a:ext cx="4425300" cy="15777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700"/>
              </a:spcAft>
              <a:buNone/>
            </a:pPr>
            <a:r>
              <a:rPr lang="en" sz="1000">
                <a:solidFill>
                  <a:schemeClr val="dk1"/>
                </a:solidFill>
              </a:rPr>
              <a:t>Carl Tannenbaum is the Chief Economist for Northern Trust. In this role, he briefs clients and colleagues on the economy and business conditions, prepares the bank’s official economic outlook, and participates in forecast surveys. Tannenbaum is also responsible for the analytics and modeling group within Northern Trust’s risk management division, and is a member of the bank’s capital committee, its investment policy committee, and the asset/liability management committee. Prior to joining Northern Trust, Tannenbaum spent four years at the Federal Reserve.</a:t>
            </a:r>
            <a:endParaRPr sz="1000">
              <a:solidFill>
                <a:schemeClr val="dk1"/>
              </a:solidFill>
            </a:endParaRPr>
          </a:p>
        </p:txBody>
      </p:sp>
      <p:sp>
        <p:nvSpPr>
          <p:cNvPr id="479" name="Google Shape;479;p49"/>
          <p:cNvSpPr txBox="1"/>
          <p:nvPr/>
        </p:nvSpPr>
        <p:spPr>
          <a:xfrm>
            <a:off x="311700" y="1256375"/>
            <a:ext cx="4347300" cy="10065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700"/>
              </a:spcAft>
              <a:buNone/>
            </a:pPr>
            <a:r>
              <a:rPr b="1" lang="en" sz="1200">
                <a:solidFill>
                  <a:schemeClr val="dk1"/>
                </a:solidFill>
              </a:rPr>
              <a:t>An annual honor for economic forecasting accuracy, the W. P. Carey School of Business presents the Lawrence R. Klein Award in association with the nationally recognized Blue Chip Economic Indicators newsletter.</a:t>
            </a:r>
            <a:endParaRPr b="1" sz="1200">
              <a:solidFill>
                <a:schemeClr val="dk1"/>
              </a:solidFill>
            </a:endParaRPr>
          </a:p>
        </p:txBody>
      </p:sp>
      <p:sp>
        <p:nvSpPr>
          <p:cNvPr id="480" name="Google Shape;480;p49"/>
          <p:cNvSpPr txBox="1"/>
          <p:nvPr>
            <p:ph type="title"/>
          </p:nvPr>
        </p:nvSpPr>
        <p:spPr>
          <a:xfrm>
            <a:off x="311700" y="2586275"/>
            <a:ext cx="3409200" cy="325200"/>
          </a:xfrm>
          <a:prstGeom prst="rect">
            <a:avLst/>
          </a:prstGeom>
          <a:solidFill>
            <a:srgbClr val="FFC729"/>
          </a:solidFill>
        </p:spPr>
        <p:txBody>
          <a:bodyPr anchorCtr="0" anchor="t" bIns="45700" lIns="45700" spcFirstLastPara="1" rIns="45700" wrap="square" tIns="45700">
            <a:noAutofit/>
          </a:bodyPr>
          <a:lstStyle/>
          <a:p>
            <a:pPr indent="0" lvl="0" marL="0" rtl="0" algn="ctr">
              <a:lnSpc>
                <a:spcPct val="115000"/>
              </a:lnSpc>
              <a:spcBef>
                <a:spcPts val="0"/>
              </a:spcBef>
              <a:spcAft>
                <a:spcPts val="0"/>
              </a:spcAft>
              <a:buSzPts val="1100"/>
              <a:buNone/>
            </a:pPr>
            <a:r>
              <a:rPr b="1" lang="en" sz="1400"/>
              <a:t>2021 award winner: Carl Tannenbaum</a:t>
            </a:r>
            <a:endParaRPr b="1" sz="1400"/>
          </a:p>
        </p:txBody>
      </p:sp>
      <p:pic>
        <p:nvPicPr>
          <p:cNvPr id="481" name="Google Shape;481;p49"/>
          <p:cNvPicPr preferRelativeResize="0"/>
          <p:nvPr/>
        </p:nvPicPr>
        <p:blipFill>
          <a:blip r:embed="rId3">
            <a:alphaModFix/>
          </a:blip>
          <a:stretch>
            <a:fillRect/>
          </a:stretch>
        </p:blipFill>
        <p:spPr>
          <a:xfrm>
            <a:off x="5067300" y="0"/>
            <a:ext cx="4076700"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50"/>
          <p:cNvSpPr txBox="1"/>
          <p:nvPr>
            <p:ph type="title"/>
          </p:nvPr>
        </p:nvSpPr>
        <p:spPr>
          <a:xfrm>
            <a:off x="311700" y="683675"/>
            <a:ext cx="5332200" cy="572700"/>
          </a:xfrm>
          <a:prstGeom prst="rect">
            <a:avLst/>
          </a:prstGeom>
        </p:spPr>
        <p:txBody>
          <a:bodyPr anchorCtr="0" anchor="t" bIns="91425" lIns="0" spcFirstLastPara="1" rIns="91425" wrap="square" tIns="91425">
            <a:noAutofit/>
          </a:bodyPr>
          <a:lstStyle/>
          <a:p>
            <a:pPr indent="0" lvl="0" marL="0" rtl="0" algn="l">
              <a:lnSpc>
                <a:spcPct val="115000"/>
              </a:lnSpc>
              <a:spcBef>
                <a:spcPts val="0"/>
              </a:spcBef>
              <a:spcAft>
                <a:spcPts val="0"/>
              </a:spcAft>
              <a:buSzPts val="1100"/>
              <a:buNone/>
            </a:pPr>
            <a:r>
              <a:rPr b="1" lang="en" sz="2700"/>
              <a:t>W. P. Carey Alumni Hall of Fame</a:t>
            </a:r>
            <a:endParaRPr b="1" sz="2700"/>
          </a:p>
          <a:p>
            <a:pPr indent="0" lvl="0" marL="0" rtl="0" algn="l">
              <a:lnSpc>
                <a:spcPct val="115000"/>
              </a:lnSpc>
              <a:spcBef>
                <a:spcPts val="0"/>
              </a:spcBef>
              <a:spcAft>
                <a:spcPts val="0"/>
              </a:spcAft>
              <a:buSzPts val="1100"/>
              <a:buNone/>
            </a:pPr>
            <a:r>
              <a:t/>
            </a:r>
            <a:endParaRPr b="1" sz="2700"/>
          </a:p>
        </p:txBody>
      </p:sp>
      <p:sp>
        <p:nvSpPr>
          <p:cNvPr id="487" name="Google Shape;487;p50"/>
          <p:cNvSpPr/>
          <p:nvPr/>
        </p:nvSpPr>
        <p:spPr>
          <a:xfrm>
            <a:off x="0" y="0"/>
            <a:ext cx="1665000" cy="1095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50"/>
          <p:cNvSpPr txBox="1"/>
          <p:nvPr>
            <p:ph type="title"/>
          </p:nvPr>
        </p:nvSpPr>
        <p:spPr>
          <a:xfrm>
            <a:off x="1622375" y="1461525"/>
            <a:ext cx="2236500" cy="271800"/>
          </a:xfrm>
          <a:prstGeom prst="rect">
            <a:avLst/>
          </a:prstGeom>
          <a:solidFill>
            <a:srgbClr val="FFC729"/>
          </a:solidFill>
        </p:spPr>
        <p:txBody>
          <a:bodyPr anchorCtr="0" anchor="t" bIns="45700" lIns="45700" spcFirstLastPara="1" rIns="45700" wrap="square" tIns="45700">
            <a:noAutofit/>
          </a:bodyPr>
          <a:lstStyle/>
          <a:p>
            <a:pPr indent="0" lvl="0" marL="0" rtl="0" algn="ctr">
              <a:lnSpc>
                <a:spcPct val="115000"/>
              </a:lnSpc>
              <a:spcBef>
                <a:spcPts val="0"/>
              </a:spcBef>
              <a:spcAft>
                <a:spcPts val="0"/>
              </a:spcAft>
              <a:buSzPts val="1100"/>
              <a:buNone/>
            </a:pPr>
            <a:r>
              <a:rPr b="1" lang="en" sz="1300"/>
              <a:t>Edward N. “Trey” Basha III</a:t>
            </a:r>
            <a:endParaRPr b="1" sz="1300"/>
          </a:p>
        </p:txBody>
      </p:sp>
      <p:pic>
        <p:nvPicPr>
          <p:cNvPr id="489" name="Google Shape;489;p50"/>
          <p:cNvPicPr preferRelativeResize="0"/>
          <p:nvPr/>
        </p:nvPicPr>
        <p:blipFill>
          <a:blip r:embed="rId3">
            <a:alphaModFix/>
          </a:blip>
          <a:stretch>
            <a:fillRect/>
          </a:stretch>
        </p:blipFill>
        <p:spPr>
          <a:xfrm>
            <a:off x="7981938" y="0"/>
            <a:ext cx="1162063" cy="5143500"/>
          </a:xfrm>
          <a:prstGeom prst="rect">
            <a:avLst/>
          </a:prstGeom>
          <a:noFill/>
          <a:ln>
            <a:noFill/>
          </a:ln>
        </p:spPr>
      </p:pic>
      <p:pic>
        <p:nvPicPr>
          <p:cNvPr id="490" name="Google Shape;490;p50"/>
          <p:cNvPicPr preferRelativeResize="0"/>
          <p:nvPr/>
        </p:nvPicPr>
        <p:blipFill>
          <a:blip r:embed="rId4">
            <a:alphaModFix/>
          </a:blip>
          <a:stretch>
            <a:fillRect/>
          </a:stretch>
        </p:blipFill>
        <p:spPr>
          <a:xfrm>
            <a:off x="4972453" y="4410150"/>
            <a:ext cx="3911623" cy="786400"/>
          </a:xfrm>
          <a:prstGeom prst="rect">
            <a:avLst/>
          </a:prstGeom>
          <a:noFill/>
          <a:ln>
            <a:noFill/>
          </a:ln>
        </p:spPr>
      </p:pic>
      <p:pic>
        <p:nvPicPr>
          <p:cNvPr id="491" name="Google Shape;491;p50"/>
          <p:cNvPicPr preferRelativeResize="0"/>
          <p:nvPr/>
        </p:nvPicPr>
        <p:blipFill>
          <a:blip r:embed="rId5">
            <a:alphaModFix/>
          </a:blip>
          <a:stretch>
            <a:fillRect/>
          </a:stretch>
        </p:blipFill>
        <p:spPr>
          <a:xfrm>
            <a:off x="311700" y="1461525"/>
            <a:ext cx="1140967" cy="1309625"/>
          </a:xfrm>
          <a:prstGeom prst="rect">
            <a:avLst/>
          </a:prstGeom>
          <a:noFill/>
          <a:ln>
            <a:noFill/>
          </a:ln>
        </p:spPr>
      </p:pic>
      <p:sp>
        <p:nvSpPr>
          <p:cNvPr id="492" name="Google Shape;492;p50"/>
          <p:cNvSpPr txBox="1"/>
          <p:nvPr/>
        </p:nvSpPr>
        <p:spPr>
          <a:xfrm>
            <a:off x="1622375" y="1822850"/>
            <a:ext cx="1926000" cy="948300"/>
          </a:xfrm>
          <a:prstGeom prst="rect">
            <a:avLst/>
          </a:prstGeom>
          <a:noFill/>
          <a:ln>
            <a:noFill/>
          </a:ln>
        </p:spPr>
        <p:txBody>
          <a:bodyPr anchorCtr="0" anchor="t" bIns="0" lIns="0" spcFirstLastPara="1" rIns="91425" wrap="square" tIns="0">
            <a:spAutoFit/>
          </a:bodyPr>
          <a:lstStyle/>
          <a:p>
            <a:pPr indent="0" lvl="0" marL="0" rtl="0" algn="l">
              <a:lnSpc>
                <a:spcPct val="115000"/>
              </a:lnSpc>
              <a:spcBef>
                <a:spcPts val="0"/>
              </a:spcBef>
              <a:spcAft>
                <a:spcPts val="0"/>
              </a:spcAft>
              <a:buNone/>
            </a:pPr>
            <a:r>
              <a:rPr b="1" lang="en" sz="1100">
                <a:solidFill>
                  <a:schemeClr val="dk1"/>
                </a:solidFill>
              </a:rPr>
              <a:t>Chairman of the Board, President, and CEO,</a:t>
            </a:r>
            <a:r>
              <a:rPr lang="en" sz="1100">
                <a:solidFill>
                  <a:schemeClr val="dk1"/>
                </a:solidFill>
              </a:rPr>
              <a:t> </a:t>
            </a:r>
            <a:endParaRPr sz="1100">
              <a:solidFill>
                <a:schemeClr val="dk1"/>
              </a:solidFill>
            </a:endParaRPr>
          </a:p>
          <a:p>
            <a:pPr indent="0" lvl="0" marL="0" rtl="0" algn="l">
              <a:lnSpc>
                <a:spcPct val="115000"/>
              </a:lnSpc>
              <a:spcBef>
                <a:spcPts val="0"/>
              </a:spcBef>
              <a:spcAft>
                <a:spcPts val="0"/>
              </a:spcAft>
              <a:buNone/>
            </a:pPr>
            <a:r>
              <a:rPr lang="en" sz="1100">
                <a:solidFill>
                  <a:schemeClr val="dk1"/>
                </a:solidFill>
              </a:rPr>
              <a:t>Bashas’ Inc.</a:t>
            </a:r>
            <a:endParaRPr sz="11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a:p>
            <a:pPr indent="0" lvl="0" marL="0" rtl="0" algn="l">
              <a:lnSpc>
                <a:spcPct val="115000"/>
              </a:lnSpc>
              <a:spcBef>
                <a:spcPts val="0"/>
              </a:spcBef>
              <a:spcAft>
                <a:spcPts val="0"/>
              </a:spcAft>
              <a:buNone/>
            </a:pPr>
            <a:r>
              <a:rPr b="1" lang="en" sz="1100">
                <a:solidFill>
                  <a:schemeClr val="dk1"/>
                </a:solidFill>
              </a:rPr>
              <a:t>MBA</a:t>
            </a:r>
            <a:r>
              <a:rPr lang="en" sz="1100">
                <a:solidFill>
                  <a:schemeClr val="dk1"/>
                </a:solidFill>
              </a:rPr>
              <a:t> ’02</a:t>
            </a:r>
            <a:endParaRPr sz="1100">
              <a:solidFill>
                <a:schemeClr val="dk1"/>
              </a:solidFill>
            </a:endParaRPr>
          </a:p>
        </p:txBody>
      </p:sp>
      <p:sp>
        <p:nvSpPr>
          <p:cNvPr id="493" name="Google Shape;493;p50"/>
          <p:cNvSpPr txBox="1"/>
          <p:nvPr>
            <p:ph type="title"/>
          </p:nvPr>
        </p:nvSpPr>
        <p:spPr>
          <a:xfrm>
            <a:off x="1622375" y="3011000"/>
            <a:ext cx="1624500" cy="271800"/>
          </a:xfrm>
          <a:prstGeom prst="rect">
            <a:avLst/>
          </a:prstGeom>
          <a:solidFill>
            <a:srgbClr val="FFC729"/>
          </a:solidFill>
        </p:spPr>
        <p:txBody>
          <a:bodyPr anchorCtr="0" anchor="t" bIns="45700" lIns="45700" spcFirstLastPara="1" rIns="45700" wrap="square" tIns="45700">
            <a:noAutofit/>
          </a:bodyPr>
          <a:lstStyle/>
          <a:p>
            <a:pPr indent="0" lvl="0" marL="0" rtl="0" algn="ctr">
              <a:lnSpc>
                <a:spcPct val="115000"/>
              </a:lnSpc>
              <a:spcBef>
                <a:spcPts val="0"/>
              </a:spcBef>
              <a:spcAft>
                <a:spcPts val="0"/>
              </a:spcAft>
              <a:buSzPts val="1100"/>
              <a:buNone/>
            </a:pPr>
            <a:r>
              <a:rPr b="1" lang="en" sz="1300"/>
              <a:t>Charles A. Wilhoite</a:t>
            </a:r>
            <a:endParaRPr b="1" sz="1300"/>
          </a:p>
        </p:txBody>
      </p:sp>
      <p:sp>
        <p:nvSpPr>
          <p:cNvPr id="494" name="Google Shape;494;p50"/>
          <p:cNvSpPr txBox="1"/>
          <p:nvPr/>
        </p:nvSpPr>
        <p:spPr>
          <a:xfrm>
            <a:off x="1622375" y="3372325"/>
            <a:ext cx="2007900" cy="948300"/>
          </a:xfrm>
          <a:prstGeom prst="rect">
            <a:avLst/>
          </a:prstGeom>
          <a:noFill/>
          <a:ln>
            <a:noFill/>
          </a:ln>
        </p:spPr>
        <p:txBody>
          <a:bodyPr anchorCtr="0" anchor="t" bIns="0" lIns="0" spcFirstLastPara="1" rIns="91425" wrap="square" tIns="0">
            <a:spAutoFit/>
          </a:bodyPr>
          <a:lstStyle/>
          <a:p>
            <a:pPr indent="0" lvl="0" marL="0" rtl="0" algn="l">
              <a:lnSpc>
                <a:spcPct val="115000"/>
              </a:lnSpc>
              <a:spcBef>
                <a:spcPts val="0"/>
              </a:spcBef>
              <a:spcAft>
                <a:spcPts val="0"/>
              </a:spcAft>
              <a:buNone/>
            </a:pPr>
            <a:r>
              <a:rPr b="1" lang="en" sz="1100">
                <a:solidFill>
                  <a:schemeClr val="dk1"/>
                </a:solidFill>
              </a:rPr>
              <a:t>Managing Director, </a:t>
            </a:r>
            <a:r>
              <a:rPr lang="en" sz="1100">
                <a:solidFill>
                  <a:schemeClr val="dk1"/>
                </a:solidFill>
              </a:rPr>
              <a:t>Willamette Management Associates</a:t>
            </a:r>
            <a:endParaRPr sz="11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a:p>
            <a:pPr indent="0" lvl="0" marL="0" rtl="0" algn="l">
              <a:lnSpc>
                <a:spcPct val="115000"/>
              </a:lnSpc>
              <a:spcBef>
                <a:spcPts val="0"/>
              </a:spcBef>
              <a:spcAft>
                <a:spcPts val="0"/>
              </a:spcAft>
              <a:buNone/>
            </a:pPr>
            <a:r>
              <a:rPr b="1" lang="en" sz="1100">
                <a:solidFill>
                  <a:schemeClr val="dk1"/>
                </a:solidFill>
              </a:rPr>
              <a:t>BS Accountancy/Finance </a:t>
            </a:r>
            <a:r>
              <a:rPr lang="en" sz="1100">
                <a:solidFill>
                  <a:schemeClr val="dk1"/>
                </a:solidFill>
              </a:rPr>
              <a:t>’87</a:t>
            </a:r>
            <a:endParaRPr sz="1100">
              <a:solidFill>
                <a:schemeClr val="dk1"/>
              </a:solidFill>
            </a:endParaRPr>
          </a:p>
        </p:txBody>
      </p:sp>
      <p:sp>
        <p:nvSpPr>
          <p:cNvPr id="495" name="Google Shape;495;p50"/>
          <p:cNvSpPr txBox="1"/>
          <p:nvPr>
            <p:ph type="title"/>
          </p:nvPr>
        </p:nvSpPr>
        <p:spPr>
          <a:xfrm>
            <a:off x="5607050" y="1461525"/>
            <a:ext cx="1891200" cy="271800"/>
          </a:xfrm>
          <a:prstGeom prst="rect">
            <a:avLst/>
          </a:prstGeom>
          <a:solidFill>
            <a:srgbClr val="FFC729"/>
          </a:solidFill>
        </p:spPr>
        <p:txBody>
          <a:bodyPr anchorCtr="0" anchor="t" bIns="45700" lIns="45700" spcFirstLastPara="1" rIns="45700" wrap="square" tIns="45700">
            <a:noAutofit/>
          </a:bodyPr>
          <a:lstStyle/>
          <a:p>
            <a:pPr indent="0" lvl="0" marL="0" rtl="0" algn="ctr">
              <a:lnSpc>
                <a:spcPct val="115000"/>
              </a:lnSpc>
              <a:spcBef>
                <a:spcPts val="0"/>
              </a:spcBef>
              <a:spcAft>
                <a:spcPts val="0"/>
              </a:spcAft>
              <a:buSzPts val="1100"/>
              <a:buNone/>
            </a:pPr>
            <a:r>
              <a:rPr b="1" lang="en" sz="1300"/>
              <a:t>Kimberly A. Komando</a:t>
            </a:r>
            <a:endParaRPr b="1" sz="1300"/>
          </a:p>
        </p:txBody>
      </p:sp>
      <p:sp>
        <p:nvSpPr>
          <p:cNvPr id="496" name="Google Shape;496;p50"/>
          <p:cNvSpPr txBox="1"/>
          <p:nvPr/>
        </p:nvSpPr>
        <p:spPr>
          <a:xfrm>
            <a:off x="5607050" y="1822850"/>
            <a:ext cx="2044500" cy="948300"/>
          </a:xfrm>
          <a:prstGeom prst="rect">
            <a:avLst/>
          </a:prstGeom>
          <a:noFill/>
          <a:ln>
            <a:noFill/>
          </a:ln>
        </p:spPr>
        <p:txBody>
          <a:bodyPr anchorCtr="0" anchor="t" bIns="0" lIns="0" spcFirstLastPara="1" rIns="91425" wrap="square" tIns="0">
            <a:spAutoFit/>
          </a:bodyPr>
          <a:lstStyle/>
          <a:p>
            <a:pPr indent="0" lvl="0" marL="0" rtl="0" algn="l">
              <a:lnSpc>
                <a:spcPct val="115000"/>
              </a:lnSpc>
              <a:spcBef>
                <a:spcPts val="0"/>
              </a:spcBef>
              <a:spcAft>
                <a:spcPts val="0"/>
              </a:spcAft>
              <a:buNone/>
            </a:pPr>
            <a:r>
              <a:rPr b="1" lang="en" sz="1100">
                <a:solidFill>
                  <a:schemeClr val="dk1"/>
                </a:solidFill>
              </a:rPr>
              <a:t>Founding Partner, </a:t>
            </a:r>
            <a:r>
              <a:rPr lang="en" sz="1100">
                <a:solidFill>
                  <a:schemeClr val="dk1"/>
                </a:solidFill>
              </a:rPr>
              <a:t>WestStar Multimedia Network </a:t>
            </a:r>
            <a:endParaRPr sz="1100">
              <a:solidFill>
                <a:schemeClr val="dk1"/>
              </a:solidFill>
            </a:endParaRPr>
          </a:p>
          <a:p>
            <a:pPr indent="0" lvl="0" marL="0" rtl="0" algn="l">
              <a:lnSpc>
                <a:spcPct val="115000"/>
              </a:lnSpc>
              <a:spcBef>
                <a:spcPts val="0"/>
              </a:spcBef>
              <a:spcAft>
                <a:spcPts val="0"/>
              </a:spcAft>
              <a:buNone/>
            </a:pPr>
            <a:r>
              <a:rPr lang="en" sz="1100">
                <a:solidFill>
                  <a:schemeClr val="dk1"/>
                </a:solidFill>
              </a:rPr>
              <a:t>Host, The Kim Komando Show</a:t>
            </a:r>
            <a:endParaRPr sz="11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a:p>
            <a:pPr indent="0" lvl="0" marL="0" rtl="0" algn="l">
              <a:lnSpc>
                <a:spcPct val="115000"/>
              </a:lnSpc>
              <a:spcBef>
                <a:spcPts val="0"/>
              </a:spcBef>
              <a:spcAft>
                <a:spcPts val="0"/>
              </a:spcAft>
              <a:buNone/>
            </a:pPr>
            <a:r>
              <a:rPr b="1" lang="en" sz="1100">
                <a:solidFill>
                  <a:schemeClr val="dk1"/>
                </a:solidFill>
              </a:rPr>
              <a:t>BS Information Systems </a:t>
            </a:r>
            <a:r>
              <a:rPr lang="en" sz="1100">
                <a:solidFill>
                  <a:schemeClr val="dk1"/>
                </a:solidFill>
              </a:rPr>
              <a:t>’85</a:t>
            </a:r>
            <a:endParaRPr sz="1100">
              <a:solidFill>
                <a:schemeClr val="dk1"/>
              </a:solidFill>
            </a:endParaRPr>
          </a:p>
        </p:txBody>
      </p:sp>
      <p:sp>
        <p:nvSpPr>
          <p:cNvPr id="497" name="Google Shape;497;p50"/>
          <p:cNvSpPr txBox="1"/>
          <p:nvPr>
            <p:ph type="title"/>
          </p:nvPr>
        </p:nvSpPr>
        <p:spPr>
          <a:xfrm>
            <a:off x="5607050" y="3011000"/>
            <a:ext cx="1140900" cy="271800"/>
          </a:xfrm>
          <a:prstGeom prst="rect">
            <a:avLst/>
          </a:prstGeom>
          <a:solidFill>
            <a:srgbClr val="FFC729"/>
          </a:solidFill>
        </p:spPr>
        <p:txBody>
          <a:bodyPr anchorCtr="0" anchor="t" bIns="45700" lIns="45700" spcFirstLastPara="1" rIns="45700" wrap="square" tIns="45700">
            <a:noAutofit/>
          </a:bodyPr>
          <a:lstStyle/>
          <a:p>
            <a:pPr indent="0" lvl="0" marL="0" rtl="0" algn="ctr">
              <a:lnSpc>
                <a:spcPct val="115000"/>
              </a:lnSpc>
              <a:spcBef>
                <a:spcPts val="0"/>
              </a:spcBef>
              <a:spcAft>
                <a:spcPts val="0"/>
              </a:spcAft>
              <a:buSzPts val="1100"/>
              <a:buNone/>
            </a:pPr>
            <a:r>
              <a:rPr b="1" lang="en" sz="1300"/>
              <a:t>Nicole Wood</a:t>
            </a:r>
            <a:endParaRPr b="1" sz="1300"/>
          </a:p>
        </p:txBody>
      </p:sp>
      <p:sp>
        <p:nvSpPr>
          <p:cNvPr id="498" name="Google Shape;498;p50"/>
          <p:cNvSpPr txBox="1"/>
          <p:nvPr/>
        </p:nvSpPr>
        <p:spPr>
          <a:xfrm>
            <a:off x="5607050" y="3372325"/>
            <a:ext cx="1926000" cy="948300"/>
          </a:xfrm>
          <a:prstGeom prst="rect">
            <a:avLst/>
          </a:prstGeom>
          <a:noFill/>
          <a:ln>
            <a:noFill/>
          </a:ln>
        </p:spPr>
        <p:txBody>
          <a:bodyPr anchorCtr="0" anchor="t" bIns="0" lIns="0" spcFirstLastPara="1" rIns="91425" wrap="square" tIns="0">
            <a:spAutoFit/>
          </a:bodyPr>
          <a:lstStyle/>
          <a:p>
            <a:pPr indent="0" lvl="0" marL="0" rtl="0" algn="l">
              <a:lnSpc>
                <a:spcPct val="115000"/>
              </a:lnSpc>
              <a:spcBef>
                <a:spcPts val="0"/>
              </a:spcBef>
              <a:spcAft>
                <a:spcPts val="0"/>
              </a:spcAft>
              <a:buNone/>
            </a:pPr>
            <a:r>
              <a:rPr b="1" lang="en" sz="1100">
                <a:solidFill>
                  <a:schemeClr val="dk1"/>
                </a:solidFill>
              </a:rPr>
              <a:t>CEO and Co-founder, </a:t>
            </a:r>
            <a:endParaRPr b="1" sz="1100">
              <a:solidFill>
                <a:schemeClr val="dk1"/>
              </a:solidFill>
            </a:endParaRPr>
          </a:p>
          <a:p>
            <a:pPr indent="0" lvl="0" marL="0" rtl="0" algn="l">
              <a:lnSpc>
                <a:spcPct val="115000"/>
              </a:lnSpc>
              <a:spcBef>
                <a:spcPts val="0"/>
              </a:spcBef>
              <a:spcAft>
                <a:spcPts val="0"/>
              </a:spcAft>
              <a:buNone/>
            </a:pPr>
            <a:r>
              <a:rPr lang="en" sz="1100">
                <a:solidFill>
                  <a:schemeClr val="dk1"/>
                </a:solidFill>
              </a:rPr>
              <a:t>Ama La Vida</a:t>
            </a:r>
            <a:endParaRPr sz="11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a:p>
            <a:pPr indent="0" lvl="0" marL="0" rtl="0" algn="l">
              <a:lnSpc>
                <a:spcPct val="115000"/>
              </a:lnSpc>
              <a:spcBef>
                <a:spcPts val="0"/>
              </a:spcBef>
              <a:spcAft>
                <a:spcPts val="0"/>
              </a:spcAft>
              <a:buNone/>
            </a:pPr>
            <a:r>
              <a:rPr b="1" lang="en" sz="1100">
                <a:solidFill>
                  <a:schemeClr val="dk1"/>
                </a:solidFill>
              </a:rPr>
              <a:t>BS Finance/Supply Chain Management </a:t>
            </a:r>
            <a:r>
              <a:rPr lang="en" sz="1100">
                <a:solidFill>
                  <a:schemeClr val="dk1"/>
                </a:solidFill>
              </a:rPr>
              <a:t>’11</a:t>
            </a:r>
            <a:endParaRPr sz="1100">
              <a:solidFill>
                <a:schemeClr val="dk1"/>
              </a:solidFill>
            </a:endParaRPr>
          </a:p>
        </p:txBody>
      </p:sp>
      <p:pic>
        <p:nvPicPr>
          <p:cNvPr id="499" name="Google Shape;499;p50"/>
          <p:cNvPicPr preferRelativeResize="0"/>
          <p:nvPr/>
        </p:nvPicPr>
        <p:blipFill>
          <a:blip r:embed="rId6">
            <a:alphaModFix/>
          </a:blip>
          <a:stretch>
            <a:fillRect/>
          </a:stretch>
        </p:blipFill>
        <p:spPr>
          <a:xfrm>
            <a:off x="4296375" y="1461525"/>
            <a:ext cx="1140975" cy="1309650"/>
          </a:xfrm>
          <a:prstGeom prst="rect">
            <a:avLst/>
          </a:prstGeom>
          <a:noFill/>
          <a:ln>
            <a:noFill/>
          </a:ln>
        </p:spPr>
      </p:pic>
      <p:pic>
        <p:nvPicPr>
          <p:cNvPr id="500" name="Google Shape;500;p50"/>
          <p:cNvPicPr preferRelativeResize="0"/>
          <p:nvPr/>
        </p:nvPicPr>
        <p:blipFill>
          <a:blip r:embed="rId7">
            <a:alphaModFix/>
          </a:blip>
          <a:stretch>
            <a:fillRect/>
          </a:stretch>
        </p:blipFill>
        <p:spPr>
          <a:xfrm>
            <a:off x="311700" y="3011000"/>
            <a:ext cx="1140975" cy="1309635"/>
          </a:xfrm>
          <a:prstGeom prst="rect">
            <a:avLst/>
          </a:prstGeom>
          <a:noFill/>
          <a:ln>
            <a:noFill/>
          </a:ln>
        </p:spPr>
      </p:pic>
      <p:pic>
        <p:nvPicPr>
          <p:cNvPr id="501" name="Google Shape;501;p50"/>
          <p:cNvPicPr preferRelativeResize="0"/>
          <p:nvPr/>
        </p:nvPicPr>
        <p:blipFill>
          <a:blip r:embed="rId8">
            <a:alphaModFix/>
          </a:blip>
          <a:stretch>
            <a:fillRect/>
          </a:stretch>
        </p:blipFill>
        <p:spPr>
          <a:xfrm>
            <a:off x="4296375" y="3011001"/>
            <a:ext cx="1140900" cy="130954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51"/>
          <p:cNvSpPr txBox="1"/>
          <p:nvPr>
            <p:ph type="title"/>
          </p:nvPr>
        </p:nvSpPr>
        <p:spPr>
          <a:xfrm>
            <a:off x="311700" y="683675"/>
            <a:ext cx="4503300" cy="572700"/>
          </a:xfrm>
          <a:prstGeom prst="rect">
            <a:avLst/>
          </a:prstGeom>
        </p:spPr>
        <p:txBody>
          <a:bodyPr anchorCtr="0" anchor="t" bIns="91425" lIns="0" spcFirstLastPara="1" rIns="91425" wrap="square" tIns="91425">
            <a:noAutofit/>
          </a:bodyPr>
          <a:lstStyle/>
          <a:p>
            <a:pPr indent="0" lvl="0" marL="0" rtl="0" algn="l">
              <a:lnSpc>
                <a:spcPct val="115000"/>
              </a:lnSpc>
              <a:spcBef>
                <a:spcPts val="0"/>
              </a:spcBef>
              <a:spcAft>
                <a:spcPts val="0"/>
              </a:spcAft>
              <a:buSzPts val="1100"/>
              <a:buNone/>
            </a:pPr>
            <a:r>
              <a:rPr b="1" lang="en" sz="2700"/>
              <a:t>Student success</a:t>
            </a:r>
            <a:endParaRPr b="1" sz="2700"/>
          </a:p>
          <a:p>
            <a:pPr indent="0" lvl="0" marL="0" rtl="0" algn="l">
              <a:lnSpc>
                <a:spcPct val="115000"/>
              </a:lnSpc>
              <a:spcBef>
                <a:spcPts val="0"/>
              </a:spcBef>
              <a:spcAft>
                <a:spcPts val="0"/>
              </a:spcAft>
              <a:buSzPts val="1100"/>
              <a:buNone/>
            </a:pPr>
            <a:r>
              <a:t/>
            </a:r>
            <a:endParaRPr b="1" sz="2700"/>
          </a:p>
        </p:txBody>
      </p:sp>
      <p:sp>
        <p:nvSpPr>
          <p:cNvPr id="507" name="Google Shape;507;p51"/>
          <p:cNvSpPr txBox="1"/>
          <p:nvPr/>
        </p:nvSpPr>
        <p:spPr>
          <a:xfrm>
            <a:off x="311700" y="1860069"/>
            <a:ext cx="2295900" cy="4002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
                <a:solidFill>
                  <a:schemeClr val="dk1"/>
                </a:solidFill>
              </a:rPr>
              <a:t>Top industries</a:t>
            </a:r>
            <a:endParaRPr b="1">
              <a:solidFill>
                <a:schemeClr val="dk1"/>
              </a:solidFill>
            </a:endParaRPr>
          </a:p>
        </p:txBody>
      </p:sp>
      <p:sp>
        <p:nvSpPr>
          <p:cNvPr id="508" name="Google Shape;508;p51"/>
          <p:cNvSpPr/>
          <p:nvPr/>
        </p:nvSpPr>
        <p:spPr>
          <a:xfrm>
            <a:off x="0" y="0"/>
            <a:ext cx="1665000" cy="1095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51"/>
          <p:cNvSpPr txBox="1"/>
          <p:nvPr/>
        </p:nvSpPr>
        <p:spPr>
          <a:xfrm>
            <a:off x="311700" y="2184844"/>
            <a:ext cx="3080100" cy="1165800"/>
          </a:xfrm>
          <a:prstGeom prst="rect">
            <a:avLst/>
          </a:prstGeom>
          <a:noFill/>
          <a:ln>
            <a:noFill/>
          </a:ln>
        </p:spPr>
        <p:txBody>
          <a:bodyPr anchorCtr="0" anchor="t" bIns="91425" lIns="0" spcFirstLastPara="1" rIns="91425" wrap="square" tIns="91425">
            <a:spAutoFit/>
          </a:bodyPr>
          <a:lstStyle/>
          <a:p>
            <a:pPr indent="-298450" lvl="0" marL="457200" rtl="0" algn="l">
              <a:lnSpc>
                <a:spcPct val="115000"/>
              </a:lnSpc>
              <a:spcBef>
                <a:spcPts val="0"/>
              </a:spcBef>
              <a:spcAft>
                <a:spcPts val="0"/>
              </a:spcAft>
              <a:buClr>
                <a:schemeClr val="dk1"/>
              </a:buClr>
              <a:buSzPts val="1100"/>
              <a:buChar char="●"/>
            </a:pPr>
            <a:r>
              <a:rPr lang="en" sz="1100">
                <a:solidFill>
                  <a:schemeClr val="dk1"/>
                </a:solidFill>
              </a:rPr>
              <a:t>Internet and software</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Accounting</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Commercial banking and credit</a:t>
            </a:r>
            <a:endParaRPr sz="1100">
              <a:solidFill>
                <a:schemeClr val="dk1"/>
              </a:solidFill>
            </a:endParaRPr>
          </a:p>
          <a:p>
            <a:pPr indent="0" lvl="0" marL="457200" rtl="0" algn="l">
              <a:lnSpc>
                <a:spcPct val="115000"/>
              </a:lnSpc>
              <a:spcBef>
                <a:spcPts val="0"/>
              </a:spcBef>
              <a:spcAft>
                <a:spcPts val="0"/>
              </a:spcAft>
              <a:buNone/>
            </a:pPr>
            <a:r>
              <a:t/>
            </a:r>
            <a:endParaRPr b="1" sz="1200">
              <a:solidFill>
                <a:schemeClr val="dk1"/>
              </a:solidFill>
            </a:endParaRPr>
          </a:p>
          <a:p>
            <a:pPr indent="0" lvl="0" marL="457200" rtl="0" algn="l">
              <a:lnSpc>
                <a:spcPct val="150000"/>
              </a:lnSpc>
              <a:spcBef>
                <a:spcPts val="0"/>
              </a:spcBef>
              <a:spcAft>
                <a:spcPts val="0"/>
              </a:spcAft>
              <a:buNone/>
            </a:pPr>
            <a:r>
              <a:t/>
            </a:r>
            <a:endParaRPr sz="1200">
              <a:solidFill>
                <a:schemeClr val="dk1"/>
              </a:solidFill>
            </a:endParaRPr>
          </a:p>
        </p:txBody>
      </p:sp>
      <p:sp>
        <p:nvSpPr>
          <p:cNvPr id="510" name="Google Shape;510;p51"/>
          <p:cNvSpPr txBox="1"/>
          <p:nvPr>
            <p:ph type="title"/>
          </p:nvPr>
        </p:nvSpPr>
        <p:spPr>
          <a:xfrm>
            <a:off x="311700" y="1367075"/>
            <a:ext cx="1439400" cy="325200"/>
          </a:xfrm>
          <a:prstGeom prst="rect">
            <a:avLst/>
          </a:prstGeom>
          <a:solidFill>
            <a:srgbClr val="FFC729"/>
          </a:solidFill>
        </p:spPr>
        <p:txBody>
          <a:bodyPr anchorCtr="0" anchor="t" bIns="45700" lIns="45700" spcFirstLastPara="1" rIns="45700" wrap="square" tIns="45700">
            <a:noAutofit/>
          </a:bodyPr>
          <a:lstStyle/>
          <a:p>
            <a:pPr indent="0" lvl="0" marL="0" rtl="0" algn="ctr">
              <a:lnSpc>
                <a:spcPct val="115000"/>
              </a:lnSpc>
              <a:spcBef>
                <a:spcPts val="0"/>
              </a:spcBef>
              <a:spcAft>
                <a:spcPts val="0"/>
              </a:spcAft>
              <a:buSzPts val="1100"/>
              <a:buNone/>
            </a:pPr>
            <a:r>
              <a:rPr b="1" lang="en" sz="1400"/>
              <a:t>Undergraduate</a:t>
            </a:r>
            <a:endParaRPr b="1" sz="1400"/>
          </a:p>
        </p:txBody>
      </p:sp>
      <p:sp>
        <p:nvSpPr>
          <p:cNvPr id="511" name="Google Shape;511;p51"/>
          <p:cNvSpPr txBox="1"/>
          <p:nvPr/>
        </p:nvSpPr>
        <p:spPr>
          <a:xfrm>
            <a:off x="3391800" y="1860081"/>
            <a:ext cx="2295900" cy="4002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
                <a:solidFill>
                  <a:schemeClr val="dk1"/>
                </a:solidFill>
              </a:rPr>
              <a:t>Featured employers</a:t>
            </a:r>
            <a:endParaRPr b="1">
              <a:solidFill>
                <a:schemeClr val="dk1"/>
              </a:solidFill>
            </a:endParaRPr>
          </a:p>
        </p:txBody>
      </p:sp>
      <p:sp>
        <p:nvSpPr>
          <p:cNvPr id="512" name="Google Shape;512;p51"/>
          <p:cNvSpPr txBox="1"/>
          <p:nvPr/>
        </p:nvSpPr>
        <p:spPr>
          <a:xfrm>
            <a:off x="3391800" y="2184850"/>
            <a:ext cx="2713200" cy="2885400"/>
          </a:xfrm>
          <a:prstGeom prst="rect">
            <a:avLst/>
          </a:prstGeom>
          <a:noFill/>
          <a:ln>
            <a:noFill/>
          </a:ln>
        </p:spPr>
        <p:txBody>
          <a:bodyPr anchorCtr="0" anchor="t" bIns="91425" lIns="0" spcFirstLastPara="1" rIns="91425" wrap="square" tIns="91425">
            <a:spAutoFit/>
          </a:bodyPr>
          <a:lstStyle/>
          <a:p>
            <a:pPr indent="-298450" lvl="0" marL="457200" rtl="0" algn="l">
              <a:lnSpc>
                <a:spcPct val="115000"/>
              </a:lnSpc>
              <a:spcBef>
                <a:spcPts val="0"/>
              </a:spcBef>
              <a:spcAft>
                <a:spcPts val="0"/>
              </a:spcAft>
              <a:buClr>
                <a:schemeClr val="dk1"/>
              </a:buClr>
              <a:buSzPts val="1100"/>
              <a:buChar char="●"/>
            </a:pPr>
            <a:r>
              <a:rPr lang="en" sz="1100">
                <a:solidFill>
                  <a:schemeClr val="dk1"/>
                </a:solidFill>
              </a:rPr>
              <a:t>ADP LLC</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Amazon.com Inc.</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Arizona State University</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Charles Schwab Corp.</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Cisco Systems Inc.</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CVS Health Corp.</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Deloitte</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DriveTime Automotive Group Inc.</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Enterprise Holdings Inc.</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EY LLP</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The Goldman Sachs Group Inc.</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Honeywell International Inc.</a:t>
            </a:r>
            <a:endParaRPr sz="1100">
              <a:solidFill>
                <a:schemeClr val="dk1"/>
              </a:solidFill>
            </a:endParaRPr>
          </a:p>
          <a:p>
            <a:pPr indent="0" lvl="0" marL="457200" rtl="0" algn="l">
              <a:lnSpc>
                <a:spcPct val="115000"/>
              </a:lnSpc>
              <a:spcBef>
                <a:spcPts val="0"/>
              </a:spcBef>
              <a:spcAft>
                <a:spcPts val="0"/>
              </a:spcAft>
              <a:buNone/>
            </a:pPr>
            <a:r>
              <a:t/>
            </a:r>
            <a:endParaRPr b="1" sz="1100">
              <a:solidFill>
                <a:schemeClr val="dk1"/>
              </a:solidFill>
            </a:endParaRPr>
          </a:p>
          <a:p>
            <a:pPr indent="0" lvl="0" marL="457200" rtl="0" algn="l">
              <a:lnSpc>
                <a:spcPct val="150000"/>
              </a:lnSpc>
              <a:spcBef>
                <a:spcPts val="0"/>
              </a:spcBef>
              <a:spcAft>
                <a:spcPts val="0"/>
              </a:spcAft>
              <a:buNone/>
            </a:pPr>
            <a:r>
              <a:t/>
            </a:r>
            <a:endParaRPr sz="1100">
              <a:solidFill>
                <a:schemeClr val="dk1"/>
              </a:solidFill>
            </a:endParaRPr>
          </a:p>
        </p:txBody>
      </p:sp>
      <p:sp>
        <p:nvSpPr>
          <p:cNvPr id="513" name="Google Shape;513;p51"/>
          <p:cNvSpPr txBox="1"/>
          <p:nvPr/>
        </p:nvSpPr>
        <p:spPr>
          <a:xfrm>
            <a:off x="6195925" y="2184850"/>
            <a:ext cx="2543400" cy="2690700"/>
          </a:xfrm>
          <a:prstGeom prst="rect">
            <a:avLst/>
          </a:prstGeom>
          <a:noFill/>
          <a:ln>
            <a:noFill/>
          </a:ln>
        </p:spPr>
        <p:txBody>
          <a:bodyPr anchorCtr="0" anchor="t" bIns="91425" lIns="0" spcFirstLastPara="1" rIns="91425" wrap="square" tIns="91425">
            <a:spAutoFit/>
          </a:bodyPr>
          <a:lstStyle/>
          <a:p>
            <a:pPr indent="-298450" lvl="0" marL="457200" rtl="0" algn="l">
              <a:lnSpc>
                <a:spcPct val="115000"/>
              </a:lnSpc>
              <a:spcBef>
                <a:spcPts val="0"/>
              </a:spcBef>
              <a:spcAft>
                <a:spcPts val="0"/>
              </a:spcAft>
              <a:buClr>
                <a:schemeClr val="dk1"/>
              </a:buClr>
              <a:buSzPts val="1100"/>
              <a:buChar char="●"/>
            </a:pPr>
            <a:r>
              <a:rPr lang="en" sz="1100">
                <a:solidFill>
                  <a:schemeClr val="dk1"/>
                </a:solidFill>
              </a:rPr>
              <a:t>Intel Corp.</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JPMorgan Chase &amp; Co.</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KPMG US LLP</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Microsoft Corp.</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Morgan Stanley</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MUFG</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PepsiCo Inc.</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Renaissance Financial Corp.</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Starbucks Corp.</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State Farm Life Insurance Co.</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TEKsystems Inc.</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The Vanguard Group Inc.</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Wells Fargo &amp; Co.</a:t>
            </a:r>
            <a:endParaRPr sz="1100">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52"/>
          <p:cNvSpPr txBox="1"/>
          <p:nvPr>
            <p:ph type="title"/>
          </p:nvPr>
        </p:nvSpPr>
        <p:spPr>
          <a:xfrm>
            <a:off x="311700" y="683675"/>
            <a:ext cx="4503300" cy="572700"/>
          </a:xfrm>
          <a:prstGeom prst="rect">
            <a:avLst/>
          </a:prstGeom>
        </p:spPr>
        <p:txBody>
          <a:bodyPr anchorCtr="0" anchor="t" bIns="91425" lIns="0" spcFirstLastPara="1" rIns="91425" wrap="square" tIns="91425">
            <a:noAutofit/>
          </a:bodyPr>
          <a:lstStyle/>
          <a:p>
            <a:pPr indent="0" lvl="0" marL="0" rtl="0" algn="l">
              <a:lnSpc>
                <a:spcPct val="115000"/>
              </a:lnSpc>
              <a:spcBef>
                <a:spcPts val="0"/>
              </a:spcBef>
              <a:spcAft>
                <a:spcPts val="0"/>
              </a:spcAft>
              <a:buSzPts val="1100"/>
              <a:buNone/>
            </a:pPr>
            <a:r>
              <a:rPr b="1" lang="en" sz="2700"/>
              <a:t>Student success</a:t>
            </a:r>
            <a:endParaRPr b="1" sz="2700"/>
          </a:p>
          <a:p>
            <a:pPr indent="0" lvl="0" marL="0" rtl="0" algn="l">
              <a:lnSpc>
                <a:spcPct val="115000"/>
              </a:lnSpc>
              <a:spcBef>
                <a:spcPts val="0"/>
              </a:spcBef>
              <a:spcAft>
                <a:spcPts val="0"/>
              </a:spcAft>
              <a:buSzPts val="1100"/>
              <a:buNone/>
            </a:pPr>
            <a:r>
              <a:t/>
            </a:r>
            <a:endParaRPr b="1" sz="2700"/>
          </a:p>
        </p:txBody>
      </p:sp>
      <p:sp>
        <p:nvSpPr>
          <p:cNvPr id="519" name="Google Shape;519;p52"/>
          <p:cNvSpPr txBox="1"/>
          <p:nvPr/>
        </p:nvSpPr>
        <p:spPr>
          <a:xfrm>
            <a:off x="311700" y="3155469"/>
            <a:ext cx="2295900" cy="4002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
                <a:solidFill>
                  <a:schemeClr val="dk1"/>
                </a:solidFill>
              </a:rPr>
              <a:t>Top industries</a:t>
            </a:r>
            <a:endParaRPr b="1">
              <a:solidFill>
                <a:schemeClr val="dk1"/>
              </a:solidFill>
            </a:endParaRPr>
          </a:p>
        </p:txBody>
      </p:sp>
      <p:sp>
        <p:nvSpPr>
          <p:cNvPr id="520" name="Google Shape;520;p52"/>
          <p:cNvSpPr/>
          <p:nvPr/>
        </p:nvSpPr>
        <p:spPr>
          <a:xfrm>
            <a:off x="0" y="0"/>
            <a:ext cx="1665000" cy="1095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52"/>
          <p:cNvSpPr txBox="1"/>
          <p:nvPr/>
        </p:nvSpPr>
        <p:spPr>
          <a:xfrm>
            <a:off x="311700" y="3480244"/>
            <a:ext cx="3080100" cy="1522200"/>
          </a:xfrm>
          <a:prstGeom prst="rect">
            <a:avLst/>
          </a:prstGeom>
          <a:noFill/>
          <a:ln>
            <a:noFill/>
          </a:ln>
        </p:spPr>
        <p:txBody>
          <a:bodyPr anchorCtr="0" anchor="t" bIns="91425" lIns="0" spcFirstLastPara="1" rIns="91425" wrap="square" tIns="91425">
            <a:spAutoFit/>
          </a:bodyPr>
          <a:lstStyle/>
          <a:p>
            <a:pPr indent="-298450" lvl="0" marL="457200" rtl="0" algn="l">
              <a:lnSpc>
                <a:spcPct val="115000"/>
              </a:lnSpc>
              <a:spcBef>
                <a:spcPts val="0"/>
              </a:spcBef>
              <a:spcAft>
                <a:spcPts val="0"/>
              </a:spcAft>
              <a:buClr>
                <a:schemeClr val="dk1"/>
              </a:buClr>
              <a:buSzPts val="1100"/>
              <a:buChar char="●"/>
            </a:pPr>
            <a:r>
              <a:rPr lang="en" sz="1100">
                <a:solidFill>
                  <a:schemeClr val="dk1"/>
                </a:solidFill>
              </a:rPr>
              <a:t>Technology</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Manufacturing</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Financial services</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Consulting</a:t>
            </a:r>
            <a:endParaRPr sz="11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a:p>
            <a:pPr indent="0" lvl="0" marL="457200" rtl="0" algn="l">
              <a:lnSpc>
                <a:spcPct val="115000"/>
              </a:lnSpc>
              <a:spcBef>
                <a:spcPts val="0"/>
              </a:spcBef>
              <a:spcAft>
                <a:spcPts val="0"/>
              </a:spcAft>
              <a:buNone/>
            </a:pPr>
            <a:r>
              <a:t/>
            </a:r>
            <a:endParaRPr b="1" sz="1100">
              <a:solidFill>
                <a:schemeClr val="dk1"/>
              </a:solidFill>
            </a:endParaRPr>
          </a:p>
          <a:p>
            <a:pPr indent="0" lvl="0" marL="457200" rtl="0" algn="l">
              <a:lnSpc>
                <a:spcPct val="150000"/>
              </a:lnSpc>
              <a:spcBef>
                <a:spcPts val="0"/>
              </a:spcBef>
              <a:spcAft>
                <a:spcPts val="0"/>
              </a:spcAft>
              <a:buNone/>
            </a:pPr>
            <a:r>
              <a:t/>
            </a:r>
            <a:endParaRPr sz="1100">
              <a:solidFill>
                <a:schemeClr val="dk1"/>
              </a:solidFill>
            </a:endParaRPr>
          </a:p>
        </p:txBody>
      </p:sp>
      <p:sp>
        <p:nvSpPr>
          <p:cNvPr id="522" name="Google Shape;522;p52"/>
          <p:cNvSpPr txBox="1"/>
          <p:nvPr>
            <p:ph type="title"/>
          </p:nvPr>
        </p:nvSpPr>
        <p:spPr>
          <a:xfrm>
            <a:off x="311700" y="1367075"/>
            <a:ext cx="1353300" cy="325200"/>
          </a:xfrm>
          <a:prstGeom prst="rect">
            <a:avLst/>
          </a:prstGeom>
          <a:solidFill>
            <a:srgbClr val="FFC729"/>
          </a:solidFill>
        </p:spPr>
        <p:txBody>
          <a:bodyPr anchorCtr="0" anchor="t" bIns="45700" lIns="45700" spcFirstLastPara="1" rIns="45700" wrap="square" tIns="45700">
            <a:noAutofit/>
          </a:bodyPr>
          <a:lstStyle/>
          <a:p>
            <a:pPr indent="0" lvl="0" marL="0" rtl="0" algn="ctr">
              <a:lnSpc>
                <a:spcPct val="115000"/>
              </a:lnSpc>
              <a:spcBef>
                <a:spcPts val="0"/>
              </a:spcBef>
              <a:spcAft>
                <a:spcPts val="0"/>
              </a:spcAft>
              <a:buSzPts val="1100"/>
              <a:buNone/>
            </a:pPr>
            <a:r>
              <a:rPr b="1" lang="en" sz="1400"/>
              <a:t>Full-time MBA</a:t>
            </a:r>
            <a:endParaRPr b="1" sz="1400"/>
          </a:p>
        </p:txBody>
      </p:sp>
      <p:sp>
        <p:nvSpPr>
          <p:cNvPr id="523" name="Google Shape;523;p52"/>
          <p:cNvSpPr txBox="1"/>
          <p:nvPr/>
        </p:nvSpPr>
        <p:spPr>
          <a:xfrm>
            <a:off x="3391800" y="3155481"/>
            <a:ext cx="2295900" cy="4002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
                <a:solidFill>
                  <a:schemeClr val="dk1"/>
                </a:solidFill>
              </a:rPr>
              <a:t>Featured employers</a:t>
            </a:r>
            <a:endParaRPr b="1">
              <a:solidFill>
                <a:schemeClr val="dk1"/>
              </a:solidFill>
            </a:endParaRPr>
          </a:p>
        </p:txBody>
      </p:sp>
      <p:sp>
        <p:nvSpPr>
          <p:cNvPr id="524" name="Google Shape;524;p52"/>
          <p:cNvSpPr txBox="1"/>
          <p:nvPr/>
        </p:nvSpPr>
        <p:spPr>
          <a:xfrm>
            <a:off x="3391800" y="3480250"/>
            <a:ext cx="2295900" cy="1327500"/>
          </a:xfrm>
          <a:prstGeom prst="rect">
            <a:avLst/>
          </a:prstGeom>
          <a:noFill/>
          <a:ln>
            <a:noFill/>
          </a:ln>
        </p:spPr>
        <p:txBody>
          <a:bodyPr anchorCtr="0" anchor="t" bIns="91425" lIns="0" spcFirstLastPara="1" rIns="91425" wrap="square" tIns="91425">
            <a:spAutoFit/>
          </a:bodyPr>
          <a:lstStyle/>
          <a:p>
            <a:pPr indent="-298450" lvl="0" marL="457200" rtl="0" algn="l">
              <a:lnSpc>
                <a:spcPct val="115000"/>
              </a:lnSpc>
              <a:spcBef>
                <a:spcPts val="0"/>
              </a:spcBef>
              <a:spcAft>
                <a:spcPts val="0"/>
              </a:spcAft>
              <a:buClr>
                <a:schemeClr val="dk1"/>
              </a:buClr>
              <a:buSzPts val="1100"/>
              <a:buChar char="●"/>
            </a:pPr>
            <a:r>
              <a:rPr lang="en" sz="1100">
                <a:solidFill>
                  <a:schemeClr val="dk1"/>
                </a:solidFill>
              </a:rPr>
              <a:t>Amazon.com Inc.</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Applied Materials</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Bank of America Corp.</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Dell Inc.</a:t>
            </a:r>
            <a:endParaRPr sz="11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p:txBody>
      </p:sp>
      <p:sp>
        <p:nvSpPr>
          <p:cNvPr id="525" name="Google Shape;525;p52"/>
          <p:cNvSpPr txBox="1"/>
          <p:nvPr/>
        </p:nvSpPr>
        <p:spPr>
          <a:xfrm>
            <a:off x="6195925" y="3480250"/>
            <a:ext cx="2441700" cy="1132800"/>
          </a:xfrm>
          <a:prstGeom prst="rect">
            <a:avLst/>
          </a:prstGeom>
          <a:noFill/>
          <a:ln>
            <a:noFill/>
          </a:ln>
        </p:spPr>
        <p:txBody>
          <a:bodyPr anchorCtr="0" anchor="t" bIns="91425" lIns="0" spcFirstLastPara="1" rIns="91425" wrap="square" tIns="91425">
            <a:spAutoFit/>
          </a:bodyPr>
          <a:lstStyle/>
          <a:p>
            <a:pPr indent="-298450" lvl="0" marL="457200" rtl="0" algn="l">
              <a:lnSpc>
                <a:spcPct val="115000"/>
              </a:lnSpc>
              <a:spcBef>
                <a:spcPts val="0"/>
              </a:spcBef>
              <a:spcAft>
                <a:spcPts val="0"/>
              </a:spcAft>
              <a:buClr>
                <a:schemeClr val="dk1"/>
              </a:buClr>
              <a:buSzPts val="1100"/>
              <a:buChar char="●"/>
            </a:pPr>
            <a:r>
              <a:rPr lang="en" sz="1100">
                <a:solidFill>
                  <a:schemeClr val="dk1"/>
                </a:solidFill>
              </a:rPr>
              <a:t>Honeywell International Inc.</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Intel Corp.</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KPMG US LLP</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Raytheon Co.</a:t>
            </a:r>
            <a:endParaRPr sz="1100">
              <a:solidFill>
                <a:schemeClr val="dk1"/>
              </a:solidFill>
            </a:endParaRPr>
          </a:p>
          <a:p>
            <a:pPr indent="0" lvl="0" marL="457200" rtl="0" algn="l">
              <a:lnSpc>
                <a:spcPct val="115000"/>
              </a:lnSpc>
              <a:spcBef>
                <a:spcPts val="0"/>
              </a:spcBef>
              <a:spcAft>
                <a:spcPts val="0"/>
              </a:spcAft>
              <a:buNone/>
            </a:pPr>
            <a:r>
              <a:t/>
            </a:r>
            <a:endParaRPr sz="1100">
              <a:solidFill>
                <a:schemeClr val="dk1"/>
              </a:solidFill>
            </a:endParaRPr>
          </a:p>
        </p:txBody>
      </p:sp>
      <p:sp>
        <p:nvSpPr>
          <p:cNvPr id="526" name="Google Shape;526;p52"/>
          <p:cNvSpPr txBox="1"/>
          <p:nvPr/>
        </p:nvSpPr>
        <p:spPr>
          <a:xfrm>
            <a:off x="311700" y="1756052"/>
            <a:ext cx="2295900" cy="4464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 sz="1700">
                <a:solidFill>
                  <a:srgbClr val="FFC629"/>
                </a:solidFill>
              </a:rPr>
              <a:t>$134,955</a:t>
            </a:r>
            <a:endParaRPr b="1">
              <a:solidFill>
                <a:schemeClr val="dk1"/>
              </a:solidFill>
            </a:endParaRPr>
          </a:p>
        </p:txBody>
      </p:sp>
      <p:sp>
        <p:nvSpPr>
          <p:cNvPr id="527" name="Google Shape;527;p52"/>
          <p:cNvSpPr txBox="1"/>
          <p:nvPr/>
        </p:nvSpPr>
        <p:spPr>
          <a:xfrm>
            <a:off x="311700" y="2080831"/>
            <a:ext cx="3080100" cy="7665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1200">
                <a:solidFill>
                  <a:schemeClr val="dk1"/>
                </a:solidFill>
              </a:rPr>
              <a:t>average salary</a:t>
            </a:r>
            <a:endParaRPr b="1"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i="1" lang="en" sz="1200">
                <a:solidFill>
                  <a:srgbClr val="808284"/>
                </a:solidFill>
              </a:rPr>
              <a:t>Includes base salary and</a:t>
            </a:r>
            <a:endParaRPr i="1" sz="1200">
              <a:solidFill>
                <a:srgbClr val="808284"/>
              </a:solidFill>
            </a:endParaRPr>
          </a:p>
          <a:p>
            <a:pPr indent="0" lvl="0" marL="0" rtl="0" algn="l">
              <a:lnSpc>
                <a:spcPct val="100000"/>
              </a:lnSpc>
              <a:spcBef>
                <a:spcPts val="0"/>
              </a:spcBef>
              <a:spcAft>
                <a:spcPts val="0"/>
              </a:spcAft>
              <a:buNone/>
            </a:pPr>
            <a:r>
              <a:rPr i="1" lang="en" sz="1200">
                <a:solidFill>
                  <a:srgbClr val="808284"/>
                </a:solidFill>
              </a:rPr>
              <a:t>signing bonus</a:t>
            </a:r>
            <a:endParaRPr sz="1200">
              <a:solidFill>
                <a:schemeClr val="dk1"/>
              </a:solidFill>
            </a:endParaRPr>
          </a:p>
        </p:txBody>
      </p:sp>
      <p:sp>
        <p:nvSpPr>
          <p:cNvPr id="528" name="Google Shape;528;p52"/>
          <p:cNvSpPr txBox="1"/>
          <p:nvPr/>
        </p:nvSpPr>
        <p:spPr>
          <a:xfrm>
            <a:off x="3391800" y="1756069"/>
            <a:ext cx="2295900" cy="4464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 sz="1700">
                <a:solidFill>
                  <a:srgbClr val="FFC629"/>
                </a:solidFill>
              </a:rPr>
              <a:t>97%</a:t>
            </a:r>
            <a:endParaRPr b="1">
              <a:solidFill>
                <a:schemeClr val="dk1"/>
              </a:solidFill>
            </a:endParaRPr>
          </a:p>
        </p:txBody>
      </p:sp>
      <p:sp>
        <p:nvSpPr>
          <p:cNvPr id="529" name="Google Shape;529;p52"/>
          <p:cNvSpPr txBox="1"/>
          <p:nvPr/>
        </p:nvSpPr>
        <p:spPr>
          <a:xfrm>
            <a:off x="3391800" y="2080838"/>
            <a:ext cx="2713200" cy="7665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1200">
                <a:solidFill>
                  <a:schemeClr val="dk1"/>
                </a:solidFill>
              </a:rPr>
              <a:t>average salary</a:t>
            </a:r>
            <a:endParaRPr b="1" sz="1200">
              <a:solidFill>
                <a:schemeClr val="dk1"/>
              </a:solidFill>
            </a:endParaRPr>
          </a:p>
          <a:p>
            <a:pPr indent="0" lvl="0" marL="0" rtl="0" algn="l">
              <a:spcBef>
                <a:spcPts val="0"/>
              </a:spcBef>
              <a:spcAft>
                <a:spcPts val="0"/>
              </a:spcAft>
              <a:buClr>
                <a:schemeClr val="dk1"/>
              </a:buClr>
              <a:buSzPts val="1100"/>
              <a:buFont typeface="Arial"/>
              <a:buNone/>
            </a:pPr>
            <a:r>
              <a:rPr i="1" lang="en" sz="1200">
                <a:solidFill>
                  <a:srgbClr val="808284"/>
                </a:solidFill>
              </a:rPr>
              <a:t>Includes base salary and</a:t>
            </a:r>
            <a:endParaRPr i="1" sz="1200">
              <a:solidFill>
                <a:srgbClr val="808284"/>
              </a:solidFill>
            </a:endParaRPr>
          </a:p>
          <a:p>
            <a:pPr indent="0" lvl="0" marL="0" rtl="0" algn="l">
              <a:spcBef>
                <a:spcPts val="0"/>
              </a:spcBef>
              <a:spcAft>
                <a:spcPts val="0"/>
              </a:spcAft>
              <a:buClr>
                <a:schemeClr val="dk1"/>
              </a:buClr>
              <a:buSzPts val="1100"/>
              <a:buFont typeface="Arial"/>
              <a:buNone/>
            </a:pPr>
            <a:r>
              <a:rPr i="1" lang="en" sz="1200">
                <a:solidFill>
                  <a:srgbClr val="808284"/>
                </a:solidFill>
              </a:rPr>
              <a:t>signing bonus</a:t>
            </a:r>
            <a:endParaRPr sz="1100">
              <a:solidFill>
                <a:schemeClr val="dk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53"/>
          <p:cNvSpPr txBox="1"/>
          <p:nvPr>
            <p:ph type="title"/>
          </p:nvPr>
        </p:nvSpPr>
        <p:spPr>
          <a:xfrm>
            <a:off x="311700" y="683675"/>
            <a:ext cx="4503300" cy="572700"/>
          </a:xfrm>
          <a:prstGeom prst="rect">
            <a:avLst/>
          </a:prstGeom>
        </p:spPr>
        <p:txBody>
          <a:bodyPr anchorCtr="0" anchor="t" bIns="91425" lIns="0" spcFirstLastPara="1" rIns="91425" wrap="square" tIns="91425">
            <a:noAutofit/>
          </a:bodyPr>
          <a:lstStyle/>
          <a:p>
            <a:pPr indent="0" lvl="0" marL="0" rtl="0" algn="l">
              <a:lnSpc>
                <a:spcPct val="115000"/>
              </a:lnSpc>
              <a:spcBef>
                <a:spcPts val="0"/>
              </a:spcBef>
              <a:spcAft>
                <a:spcPts val="0"/>
              </a:spcAft>
              <a:buSzPts val="1100"/>
              <a:buNone/>
            </a:pPr>
            <a:r>
              <a:rPr b="1" lang="en" sz="2700"/>
              <a:t>Student success</a:t>
            </a:r>
            <a:endParaRPr b="1" sz="2700"/>
          </a:p>
          <a:p>
            <a:pPr indent="0" lvl="0" marL="0" rtl="0" algn="l">
              <a:lnSpc>
                <a:spcPct val="115000"/>
              </a:lnSpc>
              <a:spcBef>
                <a:spcPts val="0"/>
              </a:spcBef>
              <a:spcAft>
                <a:spcPts val="0"/>
              </a:spcAft>
              <a:buSzPts val="1100"/>
              <a:buNone/>
            </a:pPr>
            <a:r>
              <a:t/>
            </a:r>
            <a:endParaRPr b="1" sz="2700"/>
          </a:p>
        </p:txBody>
      </p:sp>
      <p:sp>
        <p:nvSpPr>
          <p:cNvPr id="535" name="Google Shape;535;p53"/>
          <p:cNvSpPr/>
          <p:nvPr/>
        </p:nvSpPr>
        <p:spPr>
          <a:xfrm>
            <a:off x="0" y="0"/>
            <a:ext cx="1665000" cy="1095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53"/>
          <p:cNvSpPr txBox="1"/>
          <p:nvPr>
            <p:ph type="title"/>
          </p:nvPr>
        </p:nvSpPr>
        <p:spPr>
          <a:xfrm>
            <a:off x="311700" y="1367075"/>
            <a:ext cx="790500" cy="325200"/>
          </a:xfrm>
          <a:prstGeom prst="rect">
            <a:avLst/>
          </a:prstGeom>
          <a:solidFill>
            <a:srgbClr val="FFC729"/>
          </a:solidFill>
        </p:spPr>
        <p:txBody>
          <a:bodyPr anchorCtr="0" anchor="t" bIns="45700" lIns="45700" spcFirstLastPara="1" rIns="45700" wrap="square" tIns="45700">
            <a:noAutofit/>
          </a:bodyPr>
          <a:lstStyle/>
          <a:p>
            <a:pPr indent="0" lvl="0" marL="0" rtl="0" algn="ctr">
              <a:lnSpc>
                <a:spcPct val="115000"/>
              </a:lnSpc>
              <a:spcBef>
                <a:spcPts val="0"/>
              </a:spcBef>
              <a:spcAft>
                <a:spcPts val="0"/>
              </a:spcAft>
              <a:buSzPts val="1100"/>
              <a:buNone/>
            </a:pPr>
            <a:r>
              <a:rPr b="1" lang="en" sz="1400"/>
              <a:t>Alumni</a:t>
            </a:r>
            <a:endParaRPr b="1" sz="1400"/>
          </a:p>
        </p:txBody>
      </p:sp>
      <p:sp>
        <p:nvSpPr>
          <p:cNvPr id="537" name="Google Shape;537;p53"/>
          <p:cNvSpPr txBox="1"/>
          <p:nvPr/>
        </p:nvSpPr>
        <p:spPr>
          <a:xfrm>
            <a:off x="616500" y="2213250"/>
            <a:ext cx="1353300" cy="5541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 sz="2400">
                <a:solidFill>
                  <a:srgbClr val="FFC629"/>
                </a:solidFill>
              </a:rPr>
              <a:t>118,033</a:t>
            </a:r>
            <a:endParaRPr b="1" sz="2400">
              <a:solidFill>
                <a:schemeClr val="dk1"/>
              </a:solidFill>
            </a:endParaRPr>
          </a:p>
        </p:txBody>
      </p:sp>
      <p:sp>
        <p:nvSpPr>
          <p:cNvPr id="538" name="Google Shape;538;p53"/>
          <p:cNvSpPr txBox="1"/>
          <p:nvPr/>
        </p:nvSpPr>
        <p:spPr>
          <a:xfrm>
            <a:off x="616500" y="2690425"/>
            <a:ext cx="1353300" cy="3693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 sz="1200">
                <a:solidFill>
                  <a:schemeClr val="dk1"/>
                </a:solidFill>
              </a:rPr>
              <a:t>total alumni</a:t>
            </a:r>
            <a:endParaRPr b="1" sz="1200">
              <a:solidFill>
                <a:schemeClr val="dk1"/>
              </a:solidFill>
            </a:endParaRPr>
          </a:p>
        </p:txBody>
      </p:sp>
      <p:sp>
        <p:nvSpPr>
          <p:cNvPr id="539" name="Google Shape;539;p53"/>
          <p:cNvSpPr txBox="1"/>
          <p:nvPr/>
        </p:nvSpPr>
        <p:spPr>
          <a:xfrm>
            <a:off x="3133350" y="2213250"/>
            <a:ext cx="1353300" cy="5541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 sz="2400">
                <a:solidFill>
                  <a:srgbClr val="FFC629"/>
                </a:solidFill>
              </a:rPr>
              <a:t>170+</a:t>
            </a:r>
            <a:endParaRPr b="1" sz="2400">
              <a:solidFill>
                <a:schemeClr val="dk1"/>
              </a:solidFill>
            </a:endParaRPr>
          </a:p>
        </p:txBody>
      </p:sp>
      <p:sp>
        <p:nvSpPr>
          <p:cNvPr id="540" name="Google Shape;540;p53"/>
          <p:cNvSpPr txBox="1"/>
          <p:nvPr/>
        </p:nvSpPr>
        <p:spPr>
          <a:xfrm>
            <a:off x="3133350" y="2690425"/>
            <a:ext cx="1826700" cy="5817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 sz="1200">
                <a:solidFill>
                  <a:schemeClr val="dk1"/>
                </a:solidFill>
              </a:rPr>
              <a:t>ASU alumni chapters around the world</a:t>
            </a:r>
            <a:endParaRPr b="1" sz="1200">
              <a:solidFill>
                <a:schemeClr val="dk1"/>
              </a:solidFill>
            </a:endParaRPr>
          </a:p>
        </p:txBody>
      </p:sp>
      <p:sp>
        <p:nvSpPr>
          <p:cNvPr id="541" name="Google Shape;541;p53"/>
          <p:cNvSpPr txBox="1"/>
          <p:nvPr/>
        </p:nvSpPr>
        <p:spPr>
          <a:xfrm>
            <a:off x="5880975" y="2213250"/>
            <a:ext cx="1353300" cy="5541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 sz="2400">
                <a:solidFill>
                  <a:srgbClr val="FFC629"/>
                </a:solidFill>
              </a:rPr>
              <a:t>5,604</a:t>
            </a:r>
            <a:endParaRPr b="1" sz="2400">
              <a:solidFill>
                <a:schemeClr val="dk1"/>
              </a:solidFill>
            </a:endParaRPr>
          </a:p>
        </p:txBody>
      </p:sp>
      <p:sp>
        <p:nvSpPr>
          <p:cNvPr id="542" name="Google Shape;542;p53"/>
          <p:cNvSpPr txBox="1"/>
          <p:nvPr/>
        </p:nvSpPr>
        <p:spPr>
          <a:xfrm>
            <a:off x="5880975" y="2690425"/>
            <a:ext cx="2752800" cy="10065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 sz="1200">
                <a:solidFill>
                  <a:schemeClr val="dk1"/>
                </a:solidFill>
              </a:rPr>
              <a:t>“Double Devils” aka people who got their undergraduate and graduate degrees from W. P. Carey</a:t>
            </a:r>
            <a:endParaRPr b="1" sz="1200">
              <a:solidFill>
                <a:schemeClr val="dk1"/>
              </a:solidFill>
            </a:endParaRPr>
          </a:p>
          <a:p>
            <a:pPr indent="0" lvl="0" marL="0" rtl="0" algn="l">
              <a:lnSpc>
                <a:spcPct val="115000"/>
              </a:lnSpc>
              <a:spcBef>
                <a:spcPts val="0"/>
              </a:spcBef>
              <a:spcAft>
                <a:spcPts val="0"/>
              </a:spcAft>
              <a:buNone/>
            </a:pPr>
            <a:r>
              <a:t/>
            </a:r>
            <a:endParaRPr b="1" sz="1200">
              <a:solidFill>
                <a:schemeClr val="dk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54"/>
          <p:cNvSpPr txBox="1"/>
          <p:nvPr>
            <p:ph type="title"/>
          </p:nvPr>
        </p:nvSpPr>
        <p:spPr>
          <a:xfrm>
            <a:off x="311700" y="404450"/>
            <a:ext cx="3417000" cy="978000"/>
          </a:xfrm>
          <a:prstGeom prst="rect">
            <a:avLst/>
          </a:prstGeom>
        </p:spPr>
        <p:txBody>
          <a:bodyPr anchorCtr="0" anchor="t" bIns="91425" lIns="0" spcFirstLastPara="1" rIns="91425" wrap="square" tIns="91425">
            <a:noAutofit/>
          </a:bodyPr>
          <a:lstStyle/>
          <a:p>
            <a:pPr indent="0" lvl="0" marL="0" rtl="0" algn="l">
              <a:lnSpc>
                <a:spcPct val="115000"/>
              </a:lnSpc>
              <a:spcBef>
                <a:spcPts val="0"/>
              </a:spcBef>
              <a:spcAft>
                <a:spcPts val="0"/>
              </a:spcAft>
              <a:buSzPts val="1100"/>
              <a:buNone/>
            </a:pPr>
            <a:r>
              <a:rPr b="1" lang="en" sz="1700"/>
              <a:t>A lesson I have seen displayed first hand at ASU is the power of individual action.</a:t>
            </a:r>
            <a:endParaRPr b="1" sz="1700"/>
          </a:p>
        </p:txBody>
      </p:sp>
      <p:sp>
        <p:nvSpPr>
          <p:cNvPr id="548" name="Google Shape;548;p54"/>
          <p:cNvSpPr/>
          <p:nvPr/>
        </p:nvSpPr>
        <p:spPr>
          <a:xfrm>
            <a:off x="0" y="0"/>
            <a:ext cx="1665000" cy="1095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54"/>
          <p:cNvSpPr txBox="1"/>
          <p:nvPr>
            <p:ph type="title"/>
          </p:nvPr>
        </p:nvSpPr>
        <p:spPr>
          <a:xfrm>
            <a:off x="311700" y="3863275"/>
            <a:ext cx="1137000" cy="271800"/>
          </a:xfrm>
          <a:prstGeom prst="rect">
            <a:avLst/>
          </a:prstGeom>
          <a:solidFill>
            <a:srgbClr val="FFC729"/>
          </a:solidFill>
        </p:spPr>
        <p:txBody>
          <a:bodyPr anchorCtr="0" anchor="t" bIns="45700" lIns="91425" spcFirstLastPara="1" rIns="45700" wrap="square" tIns="45700">
            <a:noAutofit/>
          </a:bodyPr>
          <a:lstStyle/>
          <a:p>
            <a:pPr indent="0" lvl="0" marL="0" rtl="0" algn="l">
              <a:lnSpc>
                <a:spcPct val="115000"/>
              </a:lnSpc>
              <a:spcBef>
                <a:spcPts val="0"/>
              </a:spcBef>
              <a:spcAft>
                <a:spcPts val="0"/>
              </a:spcAft>
              <a:buSzPts val="1100"/>
              <a:buNone/>
            </a:pPr>
            <a:r>
              <a:rPr b="1" lang="en" sz="1300"/>
              <a:t>Shakki Bhat</a:t>
            </a:r>
            <a:endParaRPr b="1" sz="1300"/>
          </a:p>
        </p:txBody>
      </p:sp>
      <p:sp>
        <p:nvSpPr>
          <p:cNvPr id="550" name="Google Shape;550;p54"/>
          <p:cNvSpPr txBox="1"/>
          <p:nvPr/>
        </p:nvSpPr>
        <p:spPr>
          <a:xfrm>
            <a:off x="311700" y="2051450"/>
            <a:ext cx="4260300" cy="1482900"/>
          </a:xfrm>
          <a:prstGeom prst="rect">
            <a:avLst/>
          </a:prstGeom>
          <a:noFill/>
          <a:ln>
            <a:noFill/>
          </a:ln>
        </p:spPr>
        <p:txBody>
          <a:bodyPr anchorCtr="0" anchor="t" bIns="0" lIns="0" spcFirstLastPara="1" rIns="91425" wrap="square" tIns="0">
            <a:spAutoFit/>
          </a:bodyPr>
          <a:lstStyle/>
          <a:p>
            <a:pPr indent="0" lvl="0" marL="0" rtl="0" algn="l">
              <a:lnSpc>
                <a:spcPct val="115000"/>
              </a:lnSpc>
              <a:spcBef>
                <a:spcPts val="0"/>
              </a:spcBef>
              <a:spcAft>
                <a:spcPts val="0"/>
              </a:spcAft>
              <a:buNone/>
            </a:pPr>
            <a:r>
              <a:rPr lang="en" sz="1000">
                <a:solidFill>
                  <a:schemeClr val="dk1"/>
                </a:solidFill>
              </a:rPr>
              <a:t>“I have met tons of amazing people making a difference in their communities, many of whom are my age or younger. I have seen students work on projects that provide education to refugees, micro-financing to small businesses, and platforms for underrepresented groups to have their voices heard. They have taught me that instead of waiting for change to occur, we have the power to make a difference in our own communities through our everyday actions.”</a:t>
            </a:r>
            <a:endParaRPr sz="1000">
              <a:solidFill>
                <a:schemeClr val="dk1"/>
              </a:solidFill>
            </a:endParaRPr>
          </a:p>
          <a:p>
            <a:pPr indent="0" lvl="0" marL="0" rtl="0" algn="l">
              <a:lnSpc>
                <a:spcPct val="115000"/>
              </a:lnSpc>
              <a:spcBef>
                <a:spcPts val="700"/>
              </a:spcBef>
              <a:spcAft>
                <a:spcPts val="0"/>
              </a:spcAft>
              <a:buNone/>
            </a:pPr>
            <a:r>
              <a:t/>
            </a:r>
            <a:endParaRPr b="1" sz="1000">
              <a:solidFill>
                <a:schemeClr val="dk1"/>
              </a:solidFill>
            </a:endParaRPr>
          </a:p>
        </p:txBody>
      </p:sp>
      <p:pic>
        <p:nvPicPr>
          <p:cNvPr id="551" name="Google Shape;551;p54"/>
          <p:cNvPicPr preferRelativeResize="0"/>
          <p:nvPr/>
        </p:nvPicPr>
        <p:blipFill>
          <a:blip r:embed="rId3">
            <a:alphaModFix/>
          </a:blip>
          <a:stretch>
            <a:fillRect/>
          </a:stretch>
        </p:blipFill>
        <p:spPr>
          <a:xfrm>
            <a:off x="5067293" y="0"/>
            <a:ext cx="4076707" cy="5143500"/>
          </a:xfrm>
          <a:prstGeom prst="rect">
            <a:avLst/>
          </a:prstGeom>
          <a:noFill/>
          <a:ln>
            <a:noFill/>
          </a:ln>
        </p:spPr>
      </p:pic>
      <p:sp>
        <p:nvSpPr>
          <p:cNvPr id="552" name="Google Shape;552;p54"/>
          <p:cNvSpPr txBox="1"/>
          <p:nvPr>
            <p:ph type="title"/>
          </p:nvPr>
        </p:nvSpPr>
        <p:spPr>
          <a:xfrm>
            <a:off x="311700" y="4135075"/>
            <a:ext cx="1844400" cy="271800"/>
          </a:xfrm>
          <a:prstGeom prst="rect">
            <a:avLst/>
          </a:prstGeom>
          <a:solidFill>
            <a:schemeClr val="dk1"/>
          </a:solidFill>
        </p:spPr>
        <p:txBody>
          <a:bodyPr anchorCtr="0" anchor="t" bIns="45700" lIns="91425" spcFirstLastPara="1" rIns="45700" wrap="square" tIns="45700">
            <a:noAutofit/>
          </a:bodyPr>
          <a:lstStyle/>
          <a:p>
            <a:pPr indent="0" lvl="0" marL="0" rtl="0" algn="l">
              <a:lnSpc>
                <a:spcPct val="115000"/>
              </a:lnSpc>
              <a:spcBef>
                <a:spcPts val="0"/>
              </a:spcBef>
              <a:spcAft>
                <a:spcPts val="0"/>
              </a:spcAft>
              <a:buSzPts val="1100"/>
              <a:buNone/>
            </a:pPr>
            <a:r>
              <a:rPr b="1" lang="en" sz="1100">
                <a:solidFill>
                  <a:schemeClr val="lt1"/>
                </a:solidFill>
              </a:rPr>
              <a:t>Business Global Politics,</a:t>
            </a:r>
            <a:endParaRPr b="1" sz="1100">
              <a:solidFill>
                <a:schemeClr val="lt1"/>
              </a:solidFill>
            </a:endParaRPr>
          </a:p>
        </p:txBody>
      </p:sp>
      <p:sp>
        <p:nvSpPr>
          <p:cNvPr id="553" name="Google Shape;553;p54"/>
          <p:cNvSpPr txBox="1"/>
          <p:nvPr>
            <p:ph type="title"/>
          </p:nvPr>
        </p:nvSpPr>
        <p:spPr>
          <a:xfrm>
            <a:off x="311700" y="4372225"/>
            <a:ext cx="2185200" cy="271800"/>
          </a:xfrm>
          <a:prstGeom prst="rect">
            <a:avLst/>
          </a:prstGeom>
          <a:solidFill>
            <a:schemeClr val="dk1"/>
          </a:solidFill>
        </p:spPr>
        <p:txBody>
          <a:bodyPr anchorCtr="0" anchor="t" bIns="45700" lIns="91425" spcFirstLastPara="1" rIns="45700" wrap="square" tIns="45700">
            <a:noAutofit/>
          </a:bodyPr>
          <a:lstStyle/>
          <a:p>
            <a:pPr indent="0" lvl="0" marL="0" rtl="0" algn="l">
              <a:lnSpc>
                <a:spcPct val="115000"/>
              </a:lnSpc>
              <a:spcBef>
                <a:spcPts val="0"/>
              </a:spcBef>
              <a:spcAft>
                <a:spcPts val="0"/>
              </a:spcAft>
              <a:buSzPts val="1100"/>
              <a:buNone/>
            </a:pPr>
            <a:r>
              <a:rPr b="1" lang="en" sz="1100">
                <a:solidFill>
                  <a:schemeClr val="lt1"/>
                </a:solidFill>
              </a:rPr>
              <a:t>Supply Chain Management ’21</a:t>
            </a:r>
            <a:endParaRPr b="1" sz="1100">
              <a:solidFill>
                <a:schemeClr val="lt1"/>
              </a:solidFill>
            </a:endParaRPr>
          </a:p>
        </p:txBody>
      </p:sp>
      <p:pic>
        <p:nvPicPr>
          <p:cNvPr id="554" name="Google Shape;554;p54"/>
          <p:cNvPicPr preferRelativeResize="0"/>
          <p:nvPr/>
        </p:nvPicPr>
        <p:blipFill>
          <a:blip r:embed="rId4">
            <a:alphaModFix/>
          </a:blip>
          <a:stretch>
            <a:fillRect/>
          </a:stretch>
        </p:blipFill>
        <p:spPr>
          <a:xfrm>
            <a:off x="311700" y="1542800"/>
            <a:ext cx="879131" cy="673617"/>
          </a:xfrm>
          <a:prstGeom prst="rect">
            <a:avLst/>
          </a:prstGeom>
          <a:noFill/>
          <a:ln>
            <a:noFill/>
          </a:ln>
        </p:spPr>
      </p:pic>
      <p:pic>
        <p:nvPicPr>
          <p:cNvPr id="555" name="Google Shape;555;p54"/>
          <p:cNvPicPr preferRelativeResize="0"/>
          <p:nvPr/>
        </p:nvPicPr>
        <p:blipFill>
          <a:blip r:embed="rId5">
            <a:alphaModFix/>
          </a:blip>
          <a:stretch>
            <a:fillRect/>
          </a:stretch>
        </p:blipFill>
        <p:spPr>
          <a:xfrm>
            <a:off x="3811070" y="2922533"/>
            <a:ext cx="879131" cy="67361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9"/>
          <p:cNvSpPr txBox="1"/>
          <p:nvPr>
            <p:ph type="title"/>
          </p:nvPr>
        </p:nvSpPr>
        <p:spPr>
          <a:xfrm>
            <a:off x="311700" y="828050"/>
            <a:ext cx="4133700" cy="572700"/>
          </a:xfrm>
          <a:prstGeom prst="rect">
            <a:avLst/>
          </a:prstGeom>
        </p:spPr>
        <p:txBody>
          <a:bodyPr anchorCtr="0" anchor="t" bIns="91425" lIns="0" spcFirstLastPara="1" rIns="91425" wrap="square" tIns="91425">
            <a:noAutofit/>
          </a:bodyPr>
          <a:lstStyle/>
          <a:p>
            <a:pPr indent="0" lvl="0" marL="0" rtl="0" algn="l">
              <a:lnSpc>
                <a:spcPct val="115000"/>
              </a:lnSpc>
              <a:spcBef>
                <a:spcPts val="0"/>
              </a:spcBef>
              <a:spcAft>
                <a:spcPts val="0"/>
              </a:spcAft>
              <a:buSzPts val="1100"/>
              <a:buNone/>
            </a:pPr>
            <a:r>
              <a:rPr b="1" lang="en" sz="2700"/>
              <a:t>The Carey Code</a:t>
            </a:r>
            <a:endParaRPr b="1" sz="2700"/>
          </a:p>
        </p:txBody>
      </p:sp>
      <p:sp>
        <p:nvSpPr>
          <p:cNvPr id="108" name="Google Shape;108;p19"/>
          <p:cNvSpPr txBox="1"/>
          <p:nvPr>
            <p:ph idx="1" type="body"/>
          </p:nvPr>
        </p:nvSpPr>
        <p:spPr>
          <a:xfrm>
            <a:off x="768900" y="1831850"/>
            <a:ext cx="7770000" cy="1477500"/>
          </a:xfrm>
          <a:prstGeom prst="rect">
            <a:avLst/>
          </a:prstGeom>
        </p:spPr>
        <p:txBody>
          <a:bodyPr anchorCtr="0" anchor="t" bIns="91425" lIns="91425" spcFirstLastPara="1" rIns="91425" wrap="square" tIns="91425">
            <a:spAutoFit/>
          </a:bodyPr>
          <a:lstStyle/>
          <a:p>
            <a:pPr indent="-304800" lvl="0" marL="457200" rtl="0" algn="l">
              <a:lnSpc>
                <a:spcPct val="150000"/>
              </a:lnSpc>
              <a:spcBef>
                <a:spcPts val="0"/>
              </a:spcBef>
              <a:spcAft>
                <a:spcPts val="0"/>
              </a:spcAft>
              <a:buClr>
                <a:schemeClr val="dk1"/>
              </a:buClr>
              <a:buSzPts val="1200"/>
              <a:buChar char="●"/>
            </a:pPr>
            <a:r>
              <a:rPr lang="en" sz="1200">
                <a:solidFill>
                  <a:schemeClr val="dk1"/>
                </a:solidFill>
              </a:rPr>
              <a:t>I contribute to our legacy and live our values of excellence, integrity, impact, and community</a:t>
            </a:r>
            <a:endParaRPr sz="1200">
              <a:solidFill>
                <a:schemeClr val="dk1"/>
              </a:solidFill>
            </a:endParaRPr>
          </a:p>
          <a:p>
            <a:pPr indent="-304800" lvl="0" marL="457200" rtl="0" algn="l">
              <a:lnSpc>
                <a:spcPct val="150000"/>
              </a:lnSpc>
              <a:spcBef>
                <a:spcPts val="0"/>
              </a:spcBef>
              <a:spcAft>
                <a:spcPts val="0"/>
              </a:spcAft>
              <a:buClr>
                <a:schemeClr val="dk1"/>
              </a:buClr>
              <a:buSzPts val="1200"/>
              <a:buChar char="●"/>
            </a:pPr>
            <a:r>
              <a:rPr lang="en" sz="1200">
                <a:solidFill>
                  <a:schemeClr val="dk1"/>
                </a:solidFill>
              </a:rPr>
              <a:t>I demonstrate that business is personal by treating others with respect and kindness</a:t>
            </a:r>
            <a:endParaRPr sz="1200">
              <a:solidFill>
                <a:schemeClr val="dk1"/>
              </a:solidFill>
            </a:endParaRPr>
          </a:p>
          <a:p>
            <a:pPr indent="-304800" lvl="0" marL="457200" rtl="0" algn="l">
              <a:lnSpc>
                <a:spcPct val="150000"/>
              </a:lnSpc>
              <a:spcBef>
                <a:spcPts val="0"/>
              </a:spcBef>
              <a:spcAft>
                <a:spcPts val="0"/>
              </a:spcAft>
              <a:buClr>
                <a:schemeClr val="dk1"/>
              </a:buClr>
              <a:buSzPts val="1200"/>
              <a:buChar char="●"/>
            </a:pPr>
            <a:r>
              <a:rPr lang="en" sz="1200">
                <a:solidFill>
                  <a:schemeClr val="dk1"/>
                </a:solidFill>
              </a:rPr>
              <a:t>I advocate for diversity, equity, and inclusion to create stronger organizations and societies</a:t>
            </a:r>
            <a:endParaRPr sz="1200">
              <a:solidFill>
                <a:schemeClr val="dk1"/>
              </a:solidFill>
            </a:endParaRPr>
          </a:p>
          <a:p>
            <a:pPr indent="-304800" lvl="0" marL="457200" rtl="0" algn="l">
              <a:lnSpc>
                <a:spcPct val="150000"/>
              </a:lnSpc>
              <a:spcBef>
                <a:spcPts val="0"/>
              </a:spcBef>
              <a:spcAft>
                <a:spcPts val="0"/>
              </a:spcAft>
              <a:buClr>
                <a:schemeClr val="dk1"/>
              </a:buClr>
              <a:buSzPts val="1200"/>
              <a:buChar char="●"/>
            </a:pPr>
            <a:r>
              <a:rPr lang="en" sz="1200">
                <a:solidFill>
                  <a:schemeClr val="dk1"/>
                </a:solidFill>
              </a:rPr>
              <a:t>I embrace and exhibit ethical business practices and lead others by example</a:t>
            </a:r>
            <a:endParaRPr sz="1200">
              <a:solidFill>
                <a:schemeClr val="dk1"/>
              </a:solidFill>
            </a:endParaRPr>
          </a:p>
          <a:p>
            <a:pPr indent="-304800" lvl="0" marL="457200" rtl="0" algn="l">
              <a:lnSpc>
                <a:spcPct val="150000"/>
              </a:lnSpc>
              <a:spcBef>
                <a:spcPts val="0"/>
              </a:spcBef>
              <a:spcAft>
                <a:spcPts val="0"/>
              </a:spcAft>
              <a:buClr>
                <a:schemeClr val="dk1"/>
              </a:buClr>
              <a:buSzPts val="1200"/>
              <a:buChar char="●"/>
            </a:pPr>
            <a:r>
              <a:rPr lang="en" sz="1200">
                <a:solidFill>
                  <a:schemeClr val="dk1"/>
                </a:solidFill>
              </a:rPr>
              <a:t>I champion fellow Sun Devils and volunteer when and what I can to promote their success</a:t>
            </a:r>
            <a:endParaRPr sz="1700"/>
          </a:p>
        </p:txBody>
      </p:sp>
      <p:sp>
        <p:nvSpPr>
          <p:cNvPr id="109" name="Google Shape;109;p19"/>
          <p:cNvSpPr/>
          <p:nvPr/>
        </p:nvSpPr>
        <p:spPr>
          <a:xfrm>
            <a:off x="311700" y="1575046"/>
            <a:ext cx="438300" cy="597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9"/>
          <p:cNvSpPr txBox="1"/>
          <p:nvPr/>
        </p:nvSpPr>
        <p:spPr>
          <a:xfrm>
            <a:off x="768900" y="1400750"/>
            <a:ext cx="36765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700"/>
              </a:spcAft>
              <a:buNone/>
            </a:pPr>
            <a:r>
              <a:rPr b="1" lang="en" sz="1600">
                <a:solidFill>
                  <a:schemeClr val="dk1"/>
                </a:solidFill>
              </a:rPr>
              <a:t>I am a W. P. Carey Sun Devil:</a:t>
            </a:r>
            <a:endParaRPr>
              <a:solidFill>
                <a:schemeClr val="dk1"/>
              </a:solidFill>
            </a:endParaRPr>
          </a:p>
        </p:txBody>
      </p:sp>
      <p:sp>
        <p:nvSpPr>
          <p:cNvPr id="111" name="Google Shape;111;p19"/>
          <p:cNvSpPr/>
          <p:nvPr/>
        </p:nvSpPr>
        <p:spPr>
          <a:xfrm>
            <a:off x="0" y="0"/>
            <a:ext cx="1665000" cy="1095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9"/>
          <p:cNvSpPr txBox="1"/>
          <p:nvPr/>
        </p:nvSpPr>
        <p:spPr>
          <a:xfrm>
            <a:off x="750000" y="3309175"/>
            <a:ext cx="8266200" cy="67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chemeClr val="dk1"/>
                </a:solidFill>
              </a:rPr>
              <a:t>And, together, we will spark positive change in the world, by doing good while doing well.</a:t>
            </a:r>
            <a:endParaRPr b="1">
              <a:solidFill>
                <a:schemeClr val="dk1"/>
              </a:solidFill>
            </a:endParaRPr>
          </a:p>
          <a:p>
            <a:pPr indent="0" lvl="0" marL="0" rtl="0" algn="l">
              <a:lnSpc>
                <a:spcPct val="115000"/>
              </a:lnSpc>
              <a:spcBef>
                <a:spcPts val="0"/>
              </a:spcBef>
              <a:spcAft>
                <a:spcPts val="700"/>
              </a:spcAft>
              <a:buNone/>
            </a:pPr>
            <a:r>
              <a:t/>
            </a:r>
            <a:endParaRPr b="1" sz="1600">
              <a:solidFill>
                <a:schemeClr val="dk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55"/>
          <p:cNvSpPr txBox="1"/>
          <p:nvPr>
            <p:ph type="title"/>
          </p:nvPr>
        </p:nvSpPr>
        <p:spPr>
          <a:xfrm>
            <a:off x="311700" y="404450"/>
            <a:ext cx="3417000" cy="978000"/>
          </a:xfrm>
          <a:prstGeom prst="rect">
            <a:avLst/>
          </a:prstGeom>
        </p:spPr>
        <p:txBody>
          <a:bodyPr anchorCtr="0" anchor="t" bIns="91425" lIns="0" spcFirstLastPara="1" rIns="91425" wrap="square" tIns="91425">
            <a:noAutofit/>
          </a:bodyPr>
          <a:lstStyle/>
          <a:p>
            <a:pPr indent="0" lvl="0" marL="0" rtl="0" algn="l">
              <a:lnSpc>
                <a:spcPct val="115000"/>
              </a:lnSpc>
              <a:spcBef>
                <a:spcPts val="0"/>
              </a:spcBef>
              <a:spcAft>
                <a:spcPts val="0"/>
              </a:spcAft>
              <a:buSzPts val="1100"/>
              <a:buNone/>
            </a:pPr>
            <a:r>
              <a:rPr b="1" lang="en" sz="1700"/>
              <a:t>W. P. Carey taught me how to tackle problems from several perspectives at once.</a:t>
            </a:r>
            <a:endParaRPr b="1" sz="1700"/>
          </a:p>
        </p:txBody>
      </p:sp>
      <p:sp>
        <p:nvSpPr>
          <p:cNvPr id="561" name="Google Shape;561;p55"/>
          <p:cNvSpPr/>
          <p:nvPr/>
        </p:nvSpPr>
        <p:spPr>
          <a:xfrm>
            <a:off x="0" y="0"/>
            <a:ext cx="1665000" cy="1095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55"/>
          <p:cNvSpPr txBox="1"/>
          <p:nvPr>
            <p:ph type="title"/>
          </p:nvPr>
        </p:nvSpPr>
        <p:spPr>
          <a:xfrm>
            <a:off x="311700" y="3482275"/>
            <a:ext cx="1316100" cy="271800"/>
          </a:xfrm>
          <a:prstGeom prst="rect">
            <a:avLst/>
          </a:prstGeom>
          <a:solidFill>
            <a:srgbClr val="FFC729"/>
          </a:solidFill>
        </p:spPr>
        <p:txBody>
          <a:bodyPr anchorCtr="0" anchor="t" bIns="45700" lIns="91425" spcFirstLastPara="1" rIns="45700" wrap="square" tIns="45700">
            <a:noAutofit/>
          </a:bodyPr>
          <a:lstStyle/>
          <a:p>
            <a:pPr indent="0" lvl="0" marL="0" rtl="0" algn="l">
              <a:lnSpc>
                <a:spcPct val="115000"/>
              </a:lnSpc>
              <a:spcBef>
                <a:spcPts val="0"/>
              </a:spcBef>
              <a:spcAft>
                <a:spcPts val="0"/>
              </a:spcAft>
              <a:buSzPts val="1100"/>
              <a:buNone/>
            </a:pPr>
            <a:r>
              <a:rPr b="1" lang="en" sz="1300"/>
              <a:t>Matthew Totlis</a:t>
            </a:r>
            <a:endParaRPr b="1" sz="1300"/>
          </a:p>
        </p:txBody>
      </p:sp>
      <p:sp>
        <p:nvSpPr>
          <p:cNvPr id="563" name="Google Shape;563;p55"/>
          <p:cNvSpPr txBox="1"/>
          <p:nvPr/>
        </p:nvSpPr>
        <p:spPr>
          <a:xfrm>
            <a:off x="311700" y="2051450"/>
            <a:ext cx="4260300" cy="1128900"/>
          </a:xfrm>
          <a:prstGeom prst="rect">
            <a:avLst/>
          </a:prstGeom>
          <a:noFill/>
          <a:ln>
            <a:noFill/>
          </a:ln>
        </p:spPr>
        <p:txBody>
          <a:bodyPr anchorCtr="0" anchor="t" bIns="0" lIns="0" spcFirstLastPara="1" rIns="91425" wrap="square" tIns="0">
            <a:spAutoFit/>
          </a:bodyPr>
          <a:lstStyle/>
          <a:p>
            <a:pPr indent="0" lvl="0" marL="0" rtl="0" algn="l">
              <a:lnSpc>
                <a:spcPct val="115000"/>
              </a:lnSpc>
              <a:spcBef>
                <a:spcPts val="0"/>
              </a:spcBef>
              <a:spcAft>
                <a:spcPts val="0"/>
              </a:spcAft>
              <a:buNone/>
            </a:pPr>
            <a:r>
              <a:rPr lang="en" sz="1000">
                <a:solidFill>
                  <a:schemeClr val="dk1"/>
                </a:solidFill>
              </a:rPr>
              <a:t>“I majored in math in college, and although I absolutely loved it, mathematicians tend to believe that there’s one singular way to solve a problem. W. P. Carey taught me how to tackle problems from several perspectives at once, and once you’ve learned that method, you start to apply it to everything you do.”</a:t>
            </a:r>
            <a:endParaRPr sz="1000">
              <a:solidFill>
                <a:schemeClr val="dk1"/>
              </a:solidFill>
            </a:endParaRPr>
          </a:p>
          <a:p>
            <a:pPr indent="0" lvl="0" marL="0" rtl="0" algn="l">
              <a:lnSpc>
                <a:spcPct val="115000"/>
              </a:lnSpc>
              <a:spcBef>
                <a:spcPts val="700"/>
              </a:spcBef>
              <a:spcAft>
                <a:spcPts val="0"/>
              </a:spcAft>
              <a:buNone/>
            </a:pPr>
            <a:r>
              <a:t/>
            </a:r>
            <a:endParaRPr b="1" sz="1000">
              <a:solidFill>
                <a:schemeClr val="dk1"/>
              </a:solidFill>
            </a:endParaRPr>
          </a:p>
        </p:txBody>
      </p:sp>
      <p:sp>
        <p:nvSpPr>
          <p:cNvPr id="564" name="Google Shape;564;p55"/>
          <p:cNvSpPr txBox="1"/>
          <p:nvPr>
            <p:ph type="title"/>
          </p:nvPr>
        </p:nvSpPr>
        <p:spPr>
          <a:xfrm>
            <a:off x="311700" y="3754075"/>
            <a:ext cx="728100" cy="271800"/>
          </a:xfrm>
          <a:prstGeom prst="rect">
            <a:avLst/>
          </a:prstGeom>
          <a:solidFill>
            <a:schemeClr val="dk1"/>
          </a:solidFill>
        </p:spPr>
        <p:txBody>
          <a:bodyPr anchorCtr="0" anchor="t" bIns="45700" lIns="91425" spcFirstLastPara="1" rIns="45700" wrap="square" tIns="45700">
            <a:noAutofit/>
          </a:bodyPr>
          <a:lstStyle/>
          <a:p>
            <a:pPr indent="0" lvl="0" marL="0" rtl="0" algn="l">
              <a:lnSpc>
                <a:spcPct val="115000"/>
              </a:lnSpc>
              <a:spcBef>
                <a:spcPts val="0"/>
              </a:spcBef>
              <a:spcAft>
                <a:spcPts val="0"/>
              </a:spcAft>
              <a:buSzPts val="1100"/>
              <a:buNone/>
            </a:pPr>
            <a:r>
              <a:rPr b="1" lang="en" sz="1100">
                <a:solidFill>
                  <a:schemeClr val="lt1"/>
                </a:solidFill>
              </a:rPr>
              <a:t>MBA ’21</a:t>
            </a:r>
            <a:endParaRPr b="1" sz="1100">
              <a:solidFill>
                <a:schemeClr val="lt1"/>
              </a:solidFill>
            </a:endParaRPr>
          </a:p>
        </p:txBody>
      </p:sp>
      <p:pic>
        <p:nvPicPr>
          <p:cNvPr id="565" name="Google Shape;565;p55"/>
          <p:cNvPicPr preferRelativeResize="0"/>
          <p:nvPr/>
        </p:nvPicPr>
        <p:blipFill>
          <a:blip r:embed="rId3">
            <a:alphaModFix/>
          </a:blip>
          <a:stretch>
            <a:fillRect/>
          </a:stretch>
        </p:blipFill>
        <p:spPr>
          <a:xfrm>
            <a:off x="311700" y="1542800"/>
            <a:ext cx="879131" cy="673617"/>
          </a:xfrm>
          <a:prstGeom prst="rect">
            <a:avLst/>
          </a:prstGeom>
          <a:noFill/>
          <a:ln>
            <a:noFill/>
          </a:ln>
        </p:spPr>
      </p:pic>
      <p:pic>
        <p:nvPicPr>
          <p:cNvPr id="566" name="Google Shape;566;p55"/>
          <p:cNvPicPr preferRelativeResize="0"/>
          <p:nvPr/>
        </p:nvPicPr>
        <p:blipFill>
          <a:blip r:embed="rId4">
            <a:alphaModFix/>
          </a:blip>
          <a:stretch>
            <a:fillRect/>
          </a:stretch>
        </p:blipFill>
        <p:spPr>
          <a:xfrm>
            <a:off x="3811070" y="2617733"/>
            <a:ext cx="879131" cy="673617"/>
          </a:xfrm>
          <a:prstGeom prst="rect">
            <a:avLst/>
          </a:prstGeom>
          <a:noFill/>
          <a:ln>
            <a:noFill/>
          </a:ln>
        </p:spPr>
      </p:pic>
      <p:sp>
        <p:nvSpPr>
          <p:cNvPr id="567" name="Google Shape;567;p55"/>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endParaRPr/>
          </a:p>
        </p:txBody>
      </p:sp>
      <p:pic>
        <p:nvPicPr>
          <p:cNvPr id="568" name="Google Shape;568;p55"/>
          <p:cNvPicPr preferRelativeResize="0"/>
          <p:nvPr/>
        </p:nvPicPr>
        <p:blipFill>
          <a:blip r:embed="rId5">
            <a:alphaModFix/>
          </a:blip>
          <a:stretch>
            <a:fillRect/>
          </a:stretch>
        </p:blipFill>
        <p:spPr>
          <a:xfrm>
            <a:off x="5067293" y="0"/>
            <a:ext cx="4076707" cy="514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56"/>
          <p:cNvSpPr txBox="1"/>
          <p:nvPr>
            <p:ph type="title"/>
          </p:nvPr>
        </p:nvSpPr>
        <p:spPr>
          <a:xfrm>
            <a:off x="311700" y="404450"/>
            <a:ext cx="3676500" cy="1512900"/>
          </a:xfrm>
          <a:prstGeom prst="rect">
            <a:avLst/>
          </a:prstGeom>
        </p:spPr>
        <p:txBody>
          <a:bodyPr anchorCtr="0" anchor="t" bIns="91425" lIns="0" spcFirstLastPara="1" rIns="91425" wrap="square" tIns="91425">
            <a:noAutofit/>
          </a:bodyPr>
          <a:lstStyle/>
          <a:p>
            <a:pPr indent="0" lvl="0" marL="0" rtl="0" algn="l">
              <a:lnSpc>
                <a:spcPct val="115000"/>
              </a:lnSpc>
              <a:spcBef>
                <a:spcPts val="0"/>
              </a:spcBef>
              <a:spcAft>
                <a:spcPts val="0"/>
              </a:spcAft>
              <a:buSzPts val="1100"/>
              <a:buNone/>
            </a:pPr>
            <a:r>
              <a:rPr b="1" lang="en" sz="1700"/>
              <a:t>We have small, intimate cohorts compared to most other top MBA programs, while having the vast resources of the country’s largest university at our fingertips.</a:t>
            </a:r>
            <a:endParaRPr b="1" sz="1700"/>
          </a:p>
        </p:txBody>
      </p:sp>
      <p:sp>
        <p:nvSpPr>
          <p:cNvPr id="574" name="Google Shape;574;p56"/>
          <p:cNvSpPr/>
          <p:nvPr/>
        </p:nvSpPr>
        <p:spPr>
          <a:xfrm>
            <a:off x="0" y="0"/>
            <a:ext cx="1665000" cy="1095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56"/>
          <p:cNvSpPr txBox="1"/>
          <p:nvPr>
            <p:ph type="title"/>
          </p:nvPr>
        </p:nvSpPr>
        <p:spPr>
          <a:xfrm>
            <a:off x="311700" y="3939475"/>
            <a:ext cx="1597200" cy="271800"/>
          </a:xfrm>
          <a:prstGeom prst="rect">
            <a:avLst/>
          </a:prstGeom>
          <a:solidFill>
            <a:srgbClr val="FFC729"/>
          </a:solidFill>
        </p:spPr>
        <p:txBody>
          <a:bodyPr anchorCtr="0" anchor="t" bIns="45700" lIns="91425" spcFirstLastPara="1" rIns="45700" wrap="square" tIns="45700">
            <a:noAutofit/>
          </a:bodyPr>
          <a:lstStyle/>
          <a:p>
            <a:pPr indent="0" lvl="0" marL="0" rtl="0" algn="l">
              <a:lnSpc>
                <a:spcPct val="115000"/>
              </a:lnSpc>
              <a:spcBef>
                <a:spcPts val="0"/>
              </a:spcBef>
              <a:spcAft>
                <a:spcPts val="0"/>
              </a:spcAft>
              <a:buSzPts val="1100"/>
              <a:buNone/>
            </a:pPr>
            <a:r>
              <a:rPr b="1" lang="en" sz="1300"/>
              <a:t>Denise Napolitano</a:t>
            </a:r>
            <a:endParaRPr b="1" sz="1300"/>
          </a:p>
        </p:txBody>
      </p:sp>
      <p:sp>
        <p:nvSpPr>
          <p:cNvPr id="576" name="Google Shape;576;p56"/>
          <p:cNvSpPr txBox="1"/>
          <p:nvPr/>
        </p:nvSpPr>
        <p:spPr>
          <a:xfrm>
            <a:off x="311700" y="2737250"/>
            <a:ext cx="4076700" cy="774900"/>
          </a:xfrm>
          <a:prstGeom prst="rect">
            <a:avLst/>
          </a:prstGeom>
          <a:noFill/>
          <a:ln>
            <a:noFill/>
          </a:ln>
        </p:spPr>
        <p:txBody>
          <a:bodyPr anchorCtr="0" anchor="t" bIns="0" lIns="0" spcFirstLastPara="1" rIns="91425" wrap="square" tIns="0">
            <a:spAutoFit/>
          </a:bodyPr>
          <a:lstStyle/>
          <a:p>
            <a:pPr indent="0" lvl="0" marL="0" rtl="0" algn="l">
              <a:lnSpc>
                <a:spcPct val="115000"/>
              </a:lnSpc>
              <a:spcBef>
                <a:spcPts val="0"/>
              </a:spcBef>
              <a:spcAft>
                <a:spcPts val="0"/>
              </a:spcAft>
              <a:buNone/>
            </a:pPr>
            <a:r>
              <a:rPr lang="en" sz="1000">
                <a:solidFill>
                  <a:schemeClr val="dk1"/>
                </a:solidFill>
              </a:rPr>
              <a:t>“Students are encouraged to embrace the school’s entrepreneurial spirit and to take the opportunity to craft our futures with a flexible and multidisciplinary curriculum.”</a:t>
            </a:r>
            <a:endParaRPr sz="1000">
              <a:solidFill>
                <a:schemeClr val="dk1"/>
              </a:solidFill>
            </a:endParaRPr>
          </a:p>
          <a:p>
            <a:pPr indent="0" lvl="0" marL="0" rtl="0" algn="l">
              <a:lnSpc>
                <a:spcPct val="115000"/>
              </a:lnSpc>
              <a:spcBef>
                <a:spcPts val="700"/>
              </a:spcBef>
              <a:spcAft>
                <a:spcPts val="0"/>
              </a:spcAft>
              <a:buNone/>
            </a:pPr>
            <a:r>
              <a:t/>
            </a:r>
            <a:endParaRPr b="1" sz="1000">
              <a:solidFill>
                <a:schemeClr val="dk1"/>
              </a:solidFill>
            </a:endParaRPr>
          </a:p>
        </p:txBody>
      </p:sp>
      <p:sp>
        <p:nvSpPr>
          <p:cNvPr id="577" name="Google Shape;577;p56"/>
          <p:cNvSpPr txBox="1"/>
          <p:nvPr>
            <p:ph type="title"/>
          </p:nvPr>
        </p:nvSpPr>
        <p:spPr>
          <a:xfrm>
            <a:off x="311700" y="4211275"/>
            <a:ext cx="728100" cy="271800"/>
          </a:xfrm>
          <a:prstGeom prst="rect">
            <a:avLst/>
          </a:prstGeom>
          <a:solidFill>
            <a:schemeClr val="dk1"/>
          </a:solidFill>
        </p:spPr>
        <p:txBody>
          <a:bodyPr anchorCtr="0" anchor="t" bIns="45700" lIns="91425" spcFirstLastPara="1" rIns="45700" wrap="square" tIns="45700">
            <a:noAutofit/>
          </a:bodyPr>
          <a:lstStyle/>
          <a:p>
            <a:pPr indent="0" lvl="0" marL="0" rtl="0" algn="l">
              <a:lnSpc>
                <a:spcPct val="115000"/>
              </a:lnSpc>
              <a:spcBef>
                <a:spcPts val="0"/>
              </a:spcBef>
              <a:spcAft>
                <a:spcPts val="0"/>
              </a:spcAft>
              <a:buSzPts val="1100"/>
              <a:buNone/>
            </a:pPr>
            <a:r>
              <a:rPr b="1" lang="en" sz="1100">
                <a:solidFill>
                  <a:schemeClr val="lt1"/>
                </a:solidFill>
              </a:rPr>
              <a:t>MBA ’20</a:t>
            </a:r>
            <a:endParaRPr b="1" sz="1100">
              <a:solidFill>
                <a:schemeClr val="lt1"/>
              </a:solidFill>
            </a:endParaRPr>
          </a:p>
        </p:txBody>
      </p:sp>
      <p:pic>
        <p:nvPicPr>
          <p:cNvPr id="578" name="Google Shape;578;p56"/>
          <p:cNvPicPr preferRelativeResize="0"/>
          <p:nvPr/>
        </p:nvPicPr>
        <p:blipFill>
          <a:blip r:embed="rId3">
            <a:alphaModFix/>
          </a:blip>
          <a:stretch>
            <a:fillRect/>
          </a:stretch>
        </p:blipFill>
        <p:spPr>
          <a:xfrm>
            <a:off x="311700" y="2228600"/>
            <a:ext cx="879131" cy="673617"/>
          </a:xfrm>
          <a:prstGeom prst="rect">
            <a:avLst/>
          </a:prstGeom>
          <a:noFill/>
          <a:ln>
            <a:noFill/>
          </a:ln>
        </p:spPr>
      </p:pic>
      <p:pic>
        <p:nvPicPr>
          <p:cNvPr id="579" name="Google Shape;579;p56"/>
          <p:cNvPicPr preferRelativeResize="0"/>
          <p:nvPr/>
        </p:nvPicPr>
        <p:blipFill>
          <a:blip r:embed="rId4">
            <a:alphaModFix/>
          </a:blip>
          <a:stretch>
            <a:fillRect/>
          </a:stretch>
        </p:blipFill>
        <p:spPr>
          <a:xfrm>
            <a:off x="3811070" y="2938095"/>
            <a:ext cx="879131" cy="673617"/>
          </a:xfrm>
          <a:prstGeom prst="rect">
            <a:avLst/>
          </a:prstGeom>
          <a:noFill/>
          <a:ln>
            <a:noFill/>
          </a:ln>
        </p:spPr>
      </p:pic>
      <p:sp>
        <p:nvSpPr>
          <p:cNvPr id="580" name="Google Shape;580;p56"/>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endParaRPr/>
          </a:p>
        </p:txBody>
      </p:sp>
      <p:pic>
        <p:nvPicPr>
          <p:cNvPr id="581" name="Google Shape;581;p56"/>
          <p:cNvPicPr preferRelativeResize="0"/>
          <p:nvPr/>
        </p:nvPicPr>
        <p:blipFill>
          <a:blip r:embed="rId5">
            <a:alphaModFix/>
          </a:blip>
          <a:stretch>
            <a:fillRect/>
          </a:stretch>
        </p:blipFill>
        <p:spPr>
          <a:xfrm>
            <a:off x="5067300" y="0"/>
            <a:ext cx="4076700" cy="51435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57"/>
          <p:cNvSpPr txBox="1"/>
          <p:nvPr>
            <p:ph type="title"/>
          </p:nvPr>
        </p:nvSpPr>
        <p:spPr>
          <a:xfrm>
            <a:off x="311700" y="404450"/>
            <a:ext cx="3813000" cy="978000"/>
          </a:xfrm>
          <a:prstGeom prst="rect">
            <a:avLst/>
          </a:prstGeom>
        </p:spPr>
        <p:txBody>
          <a:bodyPr anchorCtr="0" anchor="t" bIns="91425" lIns="0" spcFirstLastPara="1" rIns="91425" wrap="square" tIns="91425">
            <a:noAutofit/>
          </a:bodyPr>
          <a:lstStyle/>
          <a:p>
            <a:pPr indent="0" lvl="0" marL="0" rtl="0" algn="l">
              <a:lnSpc>
                <a:spcPct val="115000"/>
              </a:lnSpc>
              <a:spcBef>
                <a:spcPts val="0"/>
              </a:spcBef>
              <a:spcAft>
                <a:spcPts val="0"/>
              </a:spcAft>
              <a:buSzPts val="1100"/>
              <a:buNone/>
            </a:pPr>
            <a:r>
              <a:rPr b="1" lang="en" sz="1700"/>
              <a:t>I have been impressed with the accessibility of the professors and how they really care for students.</a:t>
            </a:r>
            <a:endParaRPr b="1" sz="1700"/>
          </a:p>
        </p:txBody>
      </p:sp>
      <p:sp>
        <p:nvSpPr>
          <p:cNvPr id="587" name="Google Shape;587;p57"/>
          <p:cNvSpPr/>
          <p:nvPr/>
        </p:nvSpPr>
        <p:spPr>
          <a:xfrm>
            <a:off x="0" y="0"/>
            <a:ext cx="1665000" cy="1095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57"/>
          <p:cNvSpPr txBox="1"/>
          <p:nvPr/>
        </p:nvSpPr>
        <p:spPr>
          <a:xfrm>
            <a:off x="311700" y="2051450"/>
            <a:ext cx="4260300" cy="951900"/>
          </a:xfrm>
          <a:prstGeom prst="rect">
            <a:avLst/>
          </a:prstGeom>
          <a:noFill/>
          <a:ln>
            <a:noFill/>
          </a:ln>
        </p:spPr>
        <p:txBody>
          <a:bodyPr anchorCtr="0" anchor="t" bIns="0" lIns="0" spcFirstLastPara="1" rIns="91425" wrap="square" tIns="0">
            <a:spAutoFit/>
          </a:bodyPr>
          <a:lstStyle/>
          <a:p>
            <a:pPr indent="0" lvl="0" marL="0" rtl="0" algn="l">
              <a:lnSpc>
                <a:spcPct val="115000"/>
              </a:lnSpc>
              <a:spcBef>
                <a:spcPts val="0"/>
              </a:spcBef>
              <a:spcAft>
                <a:spcPts val="0"/>
              </a:spcAft>
              <a:buNone/>
            </a:pPr>
            <a:r>
              <a:rPr lang="en" sz="1000">
                <a:solidFill>
                  <a:schemeClr val="dk1"/>
                </a:solidFill>
              </a:rPr>
              <a:t>“Coming from a small high school, I was impressed with the resources available at a large university like ASU, such as research opportunities, study abroad trips, and mentor networks. I am incredibly happy I chose ASU and know it was the right choice for me.”</a:t>
            </a:r>
            <a:endParaRPr sz="1000">
              <a:solidFill>
                <a:schemeClr val="dk1"/>
              </a:solidFill>
            </a:endParaRPr>
          </a:p>
          <a:p>
            <a:pPr indent="0" lvl="0" marL="0" rtl="0" algn="l">
              <a:lnSpc>
                <a:spcPct val="115000"/>
              </a:lnSpc>
              <a:spcBef>
                <a:spcPts val="700"/>
              </a:spcBef>
              <a:spcAft>
                <a:spcPts val="0"/>
              </a:spcAft>
              <a:buNone/>
            </a:pPr>
            <a:r>
              <a:t/>
            </a:r>
            <a:endParaRPr b="1" sz="1000">
              <a:solidFill>
                <a:schemeClr val="dk1"/>
              </a:solidFill>
            </a:endParaRPr>
          </a:p>
        </p:txBody>
      </p:sp>
      <p:pic>
        <p:nvPicPr>
          <p:cNvPr id="589" name="Google Shape;589;p57"/>
          <p:cNvPicPr preferRelativeResize="0"/>
          <p:nvPr/>
        </p:nvPicPr>
        <p:blipFill>
          <a:blip r:embed="rId3">
            <a:alphaModFix/>
          </a:blip>
          <a:stretch>
            <a:fillRect/>
          </a:stretch>
        </p:blipFill>
        <p:spPr>
          <a:xfrm>
            <a:off x="311700" y="1542800"/>
            <a:ext cx="879131" cy="673617"/>
          </a:xfrm>
          <a:prstGeom prst="rect">
            <a:avLst/>
          </a:prstGeom>
          <a:noFill/>
          <a:ln>
            <a:noFill/>
          </a:ln>
        </p:spPr>
      </p:pic>
      <p:pic>
        <p:nvPicPr>
          <p:cNvPr id="590" name="Google Shape;590;p57"/>
          <p:cNvPicPr preferRelativeResize="0"/>
          <p:nvPr/>
        </p:nvPicPr>
        <p:blipFill>
          <a:blip r:embed="rId4">
            <a:alphaModFix/>
          </a:blip>
          <a:stretch>
            <a:fillRect/>
          </a:stretch>
        </p:blipFill>
        <p:spPr>
          <a:xfrm>
            <a:off x="3811070" y="2439783"/>
            <a:ext cx="879131" cy="673617"/>
          </a:xfrm>
          <a:prstGeom prst="rect">
            <a:avLst/>
          </a:prstGeom>
          <a:noFill/>
          <a:ln>
            <a:noFill/>
          </a:ln>
        </p:spPr>
      </p:pic>
      <p:sp>
        <p:nvSpPr>
          <p:cNvPr id="591" name="Google Shape;591;p57"/>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endParaRPr/>
          </a:p>
        </p:txBody>
      </p:sp>
      <p:sp>
        <p:nvSpPr>
          <p:cNvPr id="592" name="Google Shape;592;p57"/>
          <p:cNvSpPr txBox="1"/>
          <p:nvPr>
            <p:ph type="title"/>
          </p:nvPr>
        </p:nvSpPr>
        <p:spPr>
          <a:xfrm>
            <a:off x="311700" y="3482275"/>
            <a:ext cx="1520400" cy="271800"/>
          </a:xfrm>
          <a:prstGeom prst="rect">
            <a:avLst/>
          </a:prstGeom>
          <a:solidFill>
            <a:srgbClr val="FFC729"/>
          </a:solidFill>
        </p:spPr>
        <p:txBody>
          <a:bodyPr anchorCtr="0" anchor="t" bIns="45700" lIns="91425" spcFirstLastPara="1" rIns="45700" wrap="square" tIns="45700">
            <a:noAutofit/>
          </a:bodyPr>
          <a:lstStyle/>
          <a:p>
            <a:pPr indent="0" lvl="0" marL="0" rtl="0" algn="l">
              <a:lnSpc>
                <a:spcPct val="115000"/>
              </a:lnSpc>
              <a:spcBef>
                <a:spcPts val="0"/>
              </a:spcBef>
              <a:spcAft>
                <a:spcPts val="0"/>
              </a:spcAft>
              <a:buSzPts val="1100"/>
              <a:buNone/>
            </a:pPr>
            <a:r>
              <a:rPr b="1" lang="en" sz="1300"/>
              <a:t>Nathan Consalvo</a:t>
            </a:r>
            <a:endParaRPr b="1" sz="1300"/>
          </a:p>
        </p:txBody>
      </p:sp>
      <p:sp>
        <p:nvSpPr>
          <p:cNvPr id="593" name="Google Shape;593;p57"/>
          <p:cNvSpPr txBox="1"/>
          <p:nvPr>
            <p:ph type="title"/>
          </p:nvPr>
        </p:nvSpPr>
        <p:spPr>
          <a:xfrm>
            <a:off x="311700" y="3754075"/>
            <a:ext cx="1725000" cy="271800"/>
          </a:xfrm>
          <a:prstGeom prst="rect">
            <a:avLst/>
          </a:prstGeom>
          <a:solidFill>
            <a:schemeClr val="dk1"/>
          </a:solidFill>
        </p:spPr>
        <p:txBody>
          <a:bodyPr anchorCtr="0" anchor="t" bIns="45700" lIns="91425" spcFirstLastPara="1" rIns="45700" wrap="square" tIns="45700">
            <a:noAutofit/>
          </a:bodyPr>
          <a:lstStyle/>
          <a:p>
            <a:pPr indent="0" lvl="0" marL="0" rtl="0" algn="l">
              <a:lnSpc>
                <a:spcPct val="115000"/>
              </a:lnSpc>
              <a:spcBef>
                <a:spcPts val="0"/>
              </a:spcBef>
              <a:spcAft>
                <a:spcPts val="0"/>
              </a:spcAft>
              <a:buSzPts val="1100"/>
              <a:buNone/>
            </a:pPr>
            <a:r>
              <a:rPr b="1" lang="en" sz="1100">
                <a:solidFill>
                  <a:schemeClr val="lt1"/>
                </a:solidFill>
              </a:rPr>
              <a:t>Business Management,</a:t>
            </a:r>
            <a:endParaRPr b="1" sz="1100">
              <a:solidFill>
                <a:schemeClr val="lt1"/>
              </a:solidFill>
            </a:endParaRPr>
          </a:p>
        </p:txBody>
      </p:sp>
      <p:sp>
        <p:nvSpPr>
          <p:cNvPr id="594" name="Google Shape;594;p57"/>
          <p:cNvSpPr txBox="1"/>
          <p:nvPr>
            <p:ph type="title"/>
          </p:nvPr>
        </p:nvSpPr>
        <p:spPr>
          <a:xfrm>
            <a:off x="311700" y="3991225"/>
            <a:ext cx="2185200" cy="271800"/>
          </a:xfrm>
          <a:prstGeom prst="rect">
            <a:avLst/>
          </a:prstGeom>
          <a:solidFill>
            <a:schemeClr val="dk1"/>
          </a:solidFill>
        </p:spPr>
        <p:txBody>
          <a:bodyPr anchorCtr="0" anchor="t" bIns="45700" lIns="91425" spcFirstLastPara="1" rIns="45700" wrap="square" tIns="45700">
            <a:noAutofit/>
          </a:bodyPr>
          <a:lstStyle/>
          <a:p>
            <a:pPr indent="0" lvl="0" marL="0" rtl="0" algn="l">
              <a:lnSpc>
                <a:spcPct val="115000"/>
              </a:lnSpc>
              <a:spcBef>
                <a:spcPts val="0"/>
              </a:spcBef>
              <a:spcAft>
                <a:spcPts val="0"/>
              </a:spcAft>
              <a:buSzPts val="1100"/>
              <a:buNone/>
            </a:pPr>
            <a:r>
              <a:rPr b="1" lang="en" sz="1100">
                <a:solidFill>
                  <a:schemeClr val="lt1"/>
                </a:solidFill>
              </a:rPr>
              <a:t>Supply Chain Management ’21</a:t>
            </a:r>
            <a:endParaRPr b="1" sz="1100">
              <a:solidFill>
                <a:schemeClr val="lt1"/>
              </a:solidFill>
            </a:endParaRPr>
          </a:p>
        </p:txBody>
      </p:sp>
      <p:pic>
        <p:nvPicPr>
          <p:cNvPr id="595" name="Google Shape;595;p57"/>
          <p:cNvPicPr preferRelativeResize="0"/>
          <p:nvPr/>
        </p:nvPicPr>
        <p:blipFill>
          <a:blip r:embed="rId5">
            <a:alphaModFix/>
          </a:blip>
          <a:stretch>
            <a:fillRect/>
          </a:stretch>
        </p:blipFill>
        <p:spPr>
          <a:xfrm>
            <a:off x="5067293" y="0"/>
            <a:ext cx="4076707"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0"/>
          <p:cNvSpPr txBox="1"/>
          <p:nvPr>
            <p:ph type="title"/>
          </p:nvPr>
        </p:nvSpPr>
        <p:spPr>
          <a:xfrm>
            <a:off x="311700" y="828050"/>
            <a:ext cx="4133700" cy="572700"/>
          </a:xfrm>
          <a:prstGeom prst="rect">
            <a:avLst/>
          </a:prstGeom>
        </p:spPr>
        <p:txBody>
          <a:bodyPr anchorCtr="0" anchor="t" bIns="91425" lIns="0" spcFirstLastPara="1" rIns="91425" wrap="square" tIns="91425">
            <a:noAutofit/>
          </a:bodyPr>
          <a:lstStyle/>
          <a:p>
            <a:pPr indent="0" lvl="0" marL="0" rtl="0" algn="l">
              <a:lnSpc>
                <a:spcPct val="115000"/>
              </a:lnSpc>
              <a:spcBef>
                <a:spcPts val="0"/>
              </a:spcBef>
              <a:spcAft>
                <a:spcPts val="0"/>
              </a:spcAft>
              <a:buSzPts val="1100"/>
              <a:buNone/>
            </a:pPr>
            <a:r>
              <a:rPr b="1" lang="en" sz="2700"/>
              <a:t>W. P. Carey’s Dean</a:t>
            </a:r>
            <a:endParaRPr b="1" sz="2700"/>
          </a:p>
        </p:txBody>
      </p:sp>
      <p:sp>
        <p:nvSpPr>
          <p:cNvPr id="118" name="Google Shape;118;p20"/>
          <p:cNvSpPr/>
          <p:nvPr/>
        </p:nvSpPr>
        <p:spPr>
          <a:xfrm>
            <a:off x="311700" y="1575046"/>
            <a:ext cx="438300" cy="597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0"/>
          <p:cNvSpPr txBox="1"/>
          <p:nvPr/>
        </p:nvSpPr>
        <p:spPr>
          <a:xfrm>
            <a:off x="768900" y="1400750"/>
            <a:ext cx="4872600" cy="1346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a:solidFill>
                  <a:schemeClr val="dk1"/>
                </a:solidFill>
              </a:rPr>
              <a:t>Ohad Kadan, PhD</a:t>
            </a:r>
            <a:endParaRPr b="1">
              <a:solidFill>
                <a:schemeClr val="dk1"/>
              </a:solidFill>
            </a:endParaRPr>
          </a:p>
          <a:p>
            <a:pPr indent="0" lvl="0" marL="0" rtl="0" algn="l">
              <a:lnSpc>
                <a:spcPct val="100000"/>
              </a:lnSpc>
              <a:spcBef>
                <a:spcPts val="700"/>
              </a:spcBef>
              <a:spcAft>
                <a:spcPts val="0"/>
              </a:spcAft>
              <a:buNone/>
            </a:pPr>
            <a:r>
              <a:rPr lang="en">
                <a:solidFill>
                  <a:schemeClr val="dk1"/>
                </a:solidFill>
              </a:rPr>
              <a:t>Charles J. Robel Dean</a:t>
            </a:r>
            <a:endParaRPr>
              <a:solidFill>
                <a:schemeClr val="dk1"/>
              </a:solidFill>
            </a:endParaRPr>
          </a:p>
          <a:p>
            <a:pPr indent="0" lvl="0" marL="0" rtl="0" algn="l">
              <a:lnSpc>
                <a:spcPct val="100000"/>
              </a:lnSpc>
              <a:spcBef>
                <a:spcPts val="700"/>
              </a:spcBef>
              <a:spcAft>
                <a:spcPts val="0"/>
              </a:spcAft>
              <a:buNone/>
            </a:pPr>
            <a:r>
              <a:rPr lang="en">
                <a:solidFill>
                  <a:schemeClr val="dk1"/>
                </a:solidFill>
              </a:rPr>
              <a:t>Professor and W. P. Carey Distinguished Chair</a:t>
            </a:r>
            <a:endParaRPr>
              <a:solidFill>
                <a:schemeClr val="dk1"/>
              </a:solidFill>
            </a:endParaRPr>
          </a:p>
          <a:p>
            <a:pPr indent="0" lvl="0" marL="0" rtl="0" algn="l">
              <a:lnSpc>
                <a:spcPct val="115000"/>
              </a:lnSpc>
              <a:spcBef>
                <a:spcPts val="700"/>
              </a:spcBef>
              <a:spcAft>
                <a:spcPts val="700"/>
              </a:spcAft>
              <a:buNone/>
            </a:pPr>
            <a:r>
              <a:t/>
            </a:r>
            <a:endParaRPr b="1" sz="1600">
              <a:solidFill>
                <a:schemeClr val="dk1"/>
              </a:solidFill>
            </a:endParaRPr>
          </a:p>
        </p:txBody>
      </p:sp>
      <p:sp>
        <p:nvSpPr>
          <p:cNvPr id="120" name="Google Shape;120;p20"/>
          <p:cNvSpPr/>
          <p:nvPr/>
        </p:nvSpPr>
        <p:spPr>
          <a:xfrm>
            <a:off x="0" y="0"/>
            <a:ext cx="1665000" cy="1095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0"/>
          <p:cNvSpPr txBox="1"/>
          <p:nvPr/>
        </p:nvSpPr>
        <p:spPr>
          <a:xfrm>
            <a:off x="750000" y="2470975"/>
            <a:ext cx="4226700" cy="1394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300">
                <a:solidFill>
                  <a:schemeClr val="dk1"/>
                </a:solidFill>
              </a:rPr>
              <a:t>PhD:</a:t>
            </a:r>
            <a:r>
              <a:rPr lang="en" sz="1300">
                <a:solidFill>
                  <a:schemeClr val="dk1"/>
                </a:solidFill>
              </a:rPr>
              <a:t> Finance, Hebrew University of Jerusalem</a:t>
            </a:r>
            <a:endParaRPr sz="1300">
              <a:solidFill>
                <a:schemeClr val="dk1"/>
              </a:solidFill>
            </a:endParaRPr>
          </a:p>
          <a:p>
            <a:pPr indent="0" lvl="0" marL="0" rtl="0" algn="l">
              <a:lnSpc>
                <a:spcPct val="100000"/>
              </a:lnSpc>
              <a:spcBef>
                <a:spcPts val="700"/>
              </a:spcBef>
              <a:spcAft>
                <a:spcPts val="0"/>
              </a:spcAft>
              <a:buNone/>
            </a:pPr>
            <a:r>
              <a:rPr b="1" lang="en" sz="1300">
                <a:solidFill>
                  <a:schemeClr val="dk1"/>
                </a:solidFill>
              </a:rPr>
              <a:t>Research interests:</a:t>
            </a:r>
            <a:r>
              <a:rPr lang="en" sz="1300">
                <a:solidFill>
                  <a:schemeClr val="dk1"/>
                </a:solidFill>
              </a:rPr>
              <a:t> Multidisciplinary collaboration, global business education, data-driven decisions</a:t>
            </a:r>
            <a:endParaRPr sz="1300">
              <a:solidFill>
                <a:schemeClr val="dk1"/>
              </a:solidFill>
            </a:endParaRPr>
          </a:p>
          <a:p>
            <a:pPr indent="0" lvl="0" marL="0" rtl="0" algn="l">
              <a:lnSpc>
                <a:spcPct val="115000"/>
              </a:lnSpc>
              <a:spcBef>
                <a:spcPts val="700"/>
              </a:spcBef>
              <a:spcAft>
                <a:spcPts val="0"/>
              </a:spcAft>
              <a:buNone/>
            </a:pPr>
            <a:r>
              <a:t/>
            </a:r>
            <a:endParaRPr b="1" sz="1300">
              <a:solidFill>
                <a:schemeClr val="dk1"/>
              </a:solidFill>
            </a:endParaRPr>
          </a:p>
          <a:p>
            <a:pPr indent="0" lvl="0" marL="0" rtl="0" algn="l">
              <a:lnSpc>
                <a:spcPct val="115000"/>
              </a:lnSpc>
              <a:spcBef>
                <a:spcPts val="0"/>
              </a:spcBef>
              <a:spcAft>
                <a:spcPts val="700"/>
              </a:spcAft>
              <a:buNone/>
            </a:pPr>
            <a:r>
              <a:t/>
            </a:r>
            <a:endParaRPr b="1" sz="1300">
              <a:solidFill>
                <a:schemeClr val="dk1"/>
              </a:solidFill>
            </a:endParaRPr>
          </a:p>
        </p:txBody>
      </p:sp>
      <p:pic>
        <p:nvPicPr>
          <p:cNvPr id="122" name="Google Shape;122;p20"/>
          <p:cNvPicPr preferRelativeResize="0"/>
          <p:nvPr/>
        </p:nvPicPr>
        <p:blipFill>
          <a:blip r:embed="rId3">
            <a:alphaModFix/>
          </a:blip>
          <a:stretch>
            <a:fillRect/>
          </a:stretch>
        </p:blipFill>
        <p:spPr>
          <a:xfrm>
            <a:off x="5067294" y="0"/>
            <a:ext cx="4076706"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21"/>
          <p:cNvPicPr preferRelativeResize="0"/>
          <p:nvPr/>
        </p:nvPicPr>
        <p:blipFill>
          <a:blip r:embed="rId3">
            <a:alphaModFix/>
          </a:blip>
          <a:stretch>
            <a:fillRect/>
          </a:stretch>
        </p:blipFill>
        <p:spPr>
          <a:xfrm>
            <a:off x="-76200" y="671225"/>
            <a:ext cx="9268150" cy="1901900"/>
          </a:xfrm>
          <a:prstGeom prst="rect">
            <a:avLst/>
          </a:prstGeom>
          <a:noFill/>
          <a:ln>
            <a:noFill/>
          </a:ln>
        </p:spPr>
      </p:pic>
      <p:pic>
        <p:nvPicPr>
          <p:cNvPr id="128" name="Google Shape;128;p21"/>
          <p:cNvPicPr preferRelativeResize="0"/>
          <p:nvPr/>
        </p:nvPicPr>
        <p:blipFill>
          <a:blip r:embed="rId4">
            <a:alphaModFix/>
          </a:blip>
          <a:stretch>
            <a:fillRect/>
          </a:stretch>
        </p:blipFill>
        <p:spPr>
          <a:xfrm>
            <a:off x="-86213" y="2998226"/>
            <a:ext cx="3750786" cy="2265575"/>
          </a:xfrm>
          <a:prstGeom prst="rect">
            <a:avLst/>
          </a:prstGeom>
          <a:noFill/>
          <a:ln>
            <a:noFill/>
          </a:ln>
        </p:spPr>
      </p:pic>
      <p:sp>
        <p:nvSpPr>
          <p:cNvPr id="129" name="Google Shape;129;p21"/>
          <p:cNvSpPr txBox="1"/>
          <p:nvPr/>
        </p:nvSpPr>
        <p:spPr>
          <a:xfrm>
            <a:off x="3954150" y="2812375"/>
            <a:ext cx="3383100" cy="383400"/>
          </a:xfrm>
          <a:prstGeom prst="rect">
            <a:avLst/>
          </a:prstGeom>
          <a:solidFill>
            <a:srgbClr val="FFC729"/>
          </a:solidFill>
          <a:ln>
            <a:noFill/>
          </a:ln>
        </p:spPr>
        <p:txBody>
          <a:bodyPr anchorCtr="0" anchor="t" bIns="91425" lIns="0" spcFirstLastPara="1" rIns="91425" wrap="square" tIns="0">
            <a:noAutofit/>
          </a:bodyPr>
          <a:lstStyle/>
          <a:p>
            <a:pPr indent="0" lvl="0" marL="101600" rtl="0" algn="l">
              <a:lnSpc>
                <a:spcPct val="115000"/>
              </a:lnSpc>
              <a:spcBef>
                <a:spcPts val="0"/>
              </a:spcBef>
              <a:spcAft>
                <a:spcPts val="0"/>
              </a:spcAft>
              <a:buNone/>
            </a:pPr>
            <a:r>
              <a:rPr b="1" lang="en" sz="2400">
                <a:solidFill>
                  <a:schemeClr val="dk1"/>
                </a:solidFill>
              </a:rPr>
              <a:t>Developing our future</a:t>
            </a:r>
            <a:endParaRPr b="1" sz="2400">
              <a:solidFill>
                <a:schemeClr val="dk1"/>
              </a:solidFill>
            </a:endParaRPr>
          </a:p>
        </p:txBody>
      </p:sp>
      <p:sp>
        <p:nvSpPr>
          <p:cNvPr id="130" name="Google Shape;130;p21"/>
          <p:cNvSpPr txBox="1"/>
          <p:nvPr/>
        </p:nvSpPr>
        <p:spPr>
          <a:xfrm>
            <a:off x="3954150" y="3238325"/>
            <a:ext cx="4909200" cy="21087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lang="en" sz="1000">
                <a:solidFill>
                  <a:srgbClr val="FFFFFF"/>
                </a:solidFill>
              </a:rPr>
              <a:t>To nurture the next generation of innovators and to build on our foundation as a leading and growing business school, we must adapt to the demands of tomorrow — in the classroom, our service model, and our physical space. Establishing ourselves as pioneers in not only what we teach, but how we teach, will position the W. P. Carey School of Business as a leader within America’s most innovative university. </a:t>
            </a:r>
            <a:endParaRPr sz="1000">
              <a:solidFill>
                <a:srgbClr val="FFFFFF"/>
              </a:solidFill>
            </a:endParaRPr>
          </a:p>
          <a:p>
            <a:pPr indent="0" lvl="0" marL="0" rtl="0" algn="l">
              <a:lnSpc>
                <a:spcPct val="115000"/>
              </a:lnSpc>
              <a:spcBef>
                <a:spcPts val="0"/>
              </a:spcBef>
              <a:spcAft>
                <a:spcPts val="0"/>
              </a:spcAft>
              <a:buNone/>
            </a:pPr>
            <a:r>
              <a:t/>
            </a:r>
            <a:endParaRPr sz="1000">
              <a:solidFill>
                <a:srgbClr val="FFFFFF"/>
              </a:solidFill>
            </a:endParaRPr>
          </a:p>
          <a:p>
            <a:pPr indent="0" lvl="0" marL="0" rtl="0" algn="l">
              <a:lnSpc>
                <a:spcPct val="115000"/>
              </a:lnSpc>
              <a:spcBef>
                <a:spcPts val="0"/>
              </a:spcBef>
              <a:spcAft>
                <a:spcPts val="0"/>
              </a:spcAft>
              <a:buNone/>
            </a:pPr>
            <a:r>
              <a:rPr lang="en" sz="1000">
                <a:solidFill>
                  <a:srgbClr val="FFFFFF"/>
                </a:solidFill>
              </a:rPr>
              <a:t>Our internationally renowned faculty represents six continents, bringing unique perspectives to their research and the classroom, setting the stage for where business goes next.</a:t>
            </a:r>
            <a:endParaRPr sz="1000">
              <a:solidFill>
                <a:srgbClr val="FFFFFF"/>
              </a:solidFill>
            </a:endParaRPr>
          </a:p>
          <a:p>
            <a:pPr indent="0" lvl="0" marL="0" rtl="0" algn="l">
              <a:lnSpc>
                <a:spcPct val="115000"/>
              </a:lnSpc>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10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2"/>
          <p:cNvSpPr txBox="1"/>
          <p:nvPr>
            <p:ph type="title"/>
          </p:nvPr>
        </p:nvSpPr>
        <p:spPr>
          <a:xfrm>
            <a:off x="311700" y="683675"/>
            <a:ext cx="4133700" cy="572700"/>
          </a:xfrm>
          <a:prstGeom prst="rect">
            <a:avLst/>
          </a:prstGeom>
        </p:spPr>
        <p:txBody>
          <a:bodyPr anchorCtr="0" anchor="t" bIns="91425" lIns="0" spcFirstLastPara="1" rIns="91425" wrap="square" tIns="91425">
            <a:noAutofit/>
          </a:bodyPr>
          <a:lstStyle/>
          <a:p>
            <a:pPr indent="0" lvl="0" marL="0" rtl="0" algn="l">
              <a:lnSpc>
                <a:spcPct val="115000"/>
              </a:lnSpc>
              <a:spcBef>
                <a:spcPts val="0"/>
              </a:spcBef>
              <a:spcAft>
                <a:spcPts val="0"/>
              </a:spcAft>
              <a:buSzPts val="1100"/>
              <a:buNone/>
            </a:pPr>
            <a:r>
              <a:rPr b="1" lang="en" sz="2700"/>
              <a:t>W. P. Carey core tenets</a:t>
            </a:r>
            <a:endParaRPr b="1" sz="2700"/>
          </a:p>
        </p:txBody>
      </p:sp>
      <p:sp>
        <p:nvSpPr>
          <p:cNvPr id="136" name="Google Shape;136;p22"/>
          <p:cNvSpPr txBox="1"/>
          <p:nvPr/>
        </p:nvSpPr>
        <p:spPr>
          <a:xfrm>
            <a:off x="311700" y="1180175"/>
            <a:ext cx="4503300" cy="6480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
                <a:solidFill>
                  <a:schemeClr val="dk1"/>
                </a:solidFill>
              </a:rPr>
              <a:t>Our strategic planning aligns within and across the core tenets of the W. P. Carey School of Business:</a:t>
            </a:r>
            <a:endParaRPr b="1" sz="1300">
              <a:solidFill>
                <a:schemeClr val="dk1"/>
              </a:solidFill>
            </a:endParaRPr>
          </a:p>
        </p:txBody>
      </p:sp>
      <p:sp>
        <p:nvSpPr>
          <p:cNvPr id="137" name="Google Shape;137;p22"/>
          <p:cNvSpPr/>
          <p:nvPr/>
        </p:nvSpPr>
        <p:spPr>
          <a:xfrm>
            <a:off x="0" y="0"/>
            <a:ext cx="1665000" cy="1095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2"/>
          <p:cNvSpPr txBox="1"/>
          <p:nvPr/>
        </p:nvSpPr>
        <p:spPr>
          <a:xfrm>
            <a:off x="311700" y="1859775"/>
            <a:ext cx="4665000" cy="2910600"/>
          </a:xfrm>
          <a:prstGeom prst="rect">
            <a:avLst/>
          </a:prstGeom>
          <a:noFill/>
          <a:ln>
            <a:noFill/>
          </a:ln>
        </p:spPr>
        <p:txBody>
          <a:bodyPr anchorCtr="0" anchor="t" bIns="91425" lIns="0" spcFirstLastPara="1" rIns="91425" wrap="square" tIns="91425">
            <a:spAutoFit/>
          </a:bodyPr>
          <a:lstStyle/>
          <a:p>
            <a:pPr indent="-298450" lvl="0" marL="457200" rtl="0" algn="l">
              <a:lnSpc>
                <a:spcPct val="150000"/>
              </a:lnSpc>
              <a:spcBef>
                <a:spcPts val="0"/>
              </a:spcBef>
              <a:spcAft>
                <a:spcPts val="0"/>
              </a:spcAft>
              <a:buClr>
                <a:schemeClr val="dk1"/>
              </a:buClr>
              <a:buSzPts val="1100"/>
              <a:buChar char="●"/>
            </a:pPr>
            <a:r>
              <a:rPr lang="en" sz="1100">
                <a:solidFill>
                  <a:schemeClr val="dk1"/>
                </a:solidFill>
              </a:rPr>
              <a:t>Providing access to business education is foundational</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rPr>
              <a:t>We embrace modern technology in our curriculum and operations</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rPr>
              <a:t>We actively recruit, retain, and develop top talent</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We seek excellence by pushing the frontier in our research and requiring world-class relevance and rigor in our classes</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Entrepreneurship and innovation are key to our curriculum but also to how we deliver it</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rPr>
              <a:t>We are global in what we teach and where we operate</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rPr>
              <a:t>Values, ESG, and DEI are at the heart to what we do</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rPr>
              <a:t>We collaborate across disciplines</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rPr>
              <a:t>We actively engage with industries and communities</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rPr>
              <a:t>We do all of that while keeping a “business is personal” mindset</a:t>
            </a:r>
            <a:endParaRPr b="1" sz="1100">
              <a:solidFill>
                <a:schemeClr val="dk1"/>
              </a:solidFill>
            </a:endParaRPr>
          </a:p>
        </p:txBody>
      </p:sp>
      <p:pic>
        <p:nvPicPr>
          <p:cNvPr id="139" name="Google Shape;139;p22"/>
          <p:cNvPicPr preferRelativeResize="0"/>
          <p:nvPr/>
        </p:nvPicPr>
        <p:blipFill>
          <a:blip r:embed="rId3">
            <a:alphaModFix/>
          </a:blip>
          <a:stretch>
            <a:fillRect/>
          </a:stretch>
        </p:blipFill>
        <p:spPr>
          <a:xfrm>
            <a:off x="5067293" y="0"/>
            <a:ext cx="4076707"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3"/>
          <p:cNvSpPr txBox="1"/>
          <p:nvPr>
            <p:ph type="title"/>
          </p:nvPr>
        </p:nvSpPr>
        <p:spPr>
          <a:xfrm>
            <a:off x="311700" y="683675"/>
            <a:ext cx="8551200" cy="572700"/>
          </a:xfrm>
          <a:prstGeom prst="rect">
            <a:avLst/>
          </a:prstGeom>
        </p:spPr>
        <p:txBody>
          <a:bodyPr anchorCtr="0" anchor="t" bIns="91425" lIns="0" spcFirstLastPara="1" rIns="91425" wrap="square" tIns="91425">
            <a:noAutofit/>
          </a:bodyPr>
          <a:lstStyle/>
          <a:p>
            <a:pPr indent="0" lvl="0" marL="0" rtl="0" algn="l">
              <a:lnSpc>
                <a:spcPct val="115000"/>
              </a:lnSpc>
              <a:spcBef>
                <a:spcPts val="0"/>
              </a:spcBef>
              <a:spcAft>
                <a:spcPts val="0"/>
              </a:spcAft>
              <a:buSzPts val="1100"/>
              <a:buNone/>
            </a:pPr>
            <a:r>
              <a:rPr b="1" lang="en" sz="2700"/>
              <a:t>A foundation to redefine academic research</a:t>
            </a:r>
            <a:endParaRPr b="1" sz="2700"/>
          </a:p>
          <a:p>
            <a:pPr indent="0" lvl="0" marL="0" rtl="0" algn="l">
              <a:lnSpc>
                <a:spcPct val="115000"/>
              </a:lnSpc>
              <a:spcBef>
                <a:spcPts val="0"/>
              </a:spcBef>
              <a:spcAft>
                <a:spcPts val="0"/>
              </a:spcAft>
              <a:buSzPts val="1100"/>
              <a:buNone/>
            </a:pPr>
            <a:r>
              <a:t/>
            </a:r>
            <a:endParaRPr b="1" sz="2700"/>
          </a:p>
        </p:txBody>
      </p:sp>
      <p:sp>
        <p:nvSpPr>
          <p:cNvPr id="145" name="Google Shape;145;p23"/>
          <p:cNvSpPr txBox="1"/>
          <p:nvPr/>
        </p:nvSpPr>
        <p:spPr>
          <a:xfrm>
            <a:off x="311700" y="1256375"/>
            <a:ext cx="2355600" cy="4002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
                <a:solidFill>
                  <a:schemeClr val="dk1"/>
                </a:solidFill>
              </a:rPr>
              <a:t>Academic departments</a:t>
            </a:r>
            <a:endParaRPr b="1">
              <a:solidFill>
                <a:schemeClr val="dk1"/>
              </a:solidFill>
            </a:endParaRPr>
          </a:p>
        </p:txBody>
      </p:sp>
      <p:sp>
        <p:nvSpPr>
          <p:cNvPr id="146" name="Google Shape;146;p23"/>
          <p:cNvSpPr/>
          <p:nvPr/>
        </p:nvSpPr>
        <p:spPr>
          <a:xfrm>
            <a:off x="0" y="0"/>
            <a:ext cx="1665000" cy="1095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3"/>
          <p:cNvSpPr txBox="1"/>
          <p:nvPr/>
        </p:nvSpPr>
        <p:spPr>
          <a:xfrm>
            <a:off x="311700" y="1631175"/>
            <a:ext cx="3906600" cy="2385900"/>
          </a:xfrm>
          <a:prstGeom prst="rect">
            <a:avLst/>
          </a:prstGeom>
          <a:noFill/>
          <a:ln>
            <a:noFill/>
          </a:ln>
        </p:spPr>
        <p:txBody>
          <a:bodyPr anchorCtr="0" anchor="t" bIns="91425" lIns="0" spcFirstLastPara="1" rIns="91425" wrap="square" tIns="91425">
            <a:spAutoFit/>
          </a:bodyPr>
          <a:lstStyle/>
          <a:p>
            <a:pPr indent="-298450" lvl="0" marL="457200" rtl="0" algn="l">
              <a:lnSpc>
                <a:spcPct val="150000"/>
              </a:lnSpc>
              <a:spcBef>
                <a:spcPts val="0"/>
              </a:spcBef>
              <a:spcAft>
                <a:spcPts val="0"/>
              </a:spcAft>
              <a:buClr>
                <a:schemeClr val="dk1"/>
              </a:buClr>
              <a:buSzPts val="1100"/>
              <a:buChar char="●"/>
            </a:pPr>
            <a:r>
              <a:rPr lang="en" sz="1100">
                <a:solidFill>
                  <a:schemeClr val="dk1"/>
                </a:solidFill>
              </a:rPr>
              <a:t>School of Accountancy</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rPr>
              <a:t>Morrison School of Agribusiness</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rPr>
              <a:t>Department of Economics</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rPr>
              <a:t>Department of Finance</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rPr>
              <a:t>Department of Information Systems</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rPr>
              <a:t>Department of Management and Entrepreneurship</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rPr>
              <a:t>Department of Marketing</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rPr>
              <a:t>Department of Supply </a:t>
            </a:r>
            <a:r>
              <a:rPr lang="en" sz="1100">
                <a:solidFill>
                  <a:schemeClr val="dk1"/>
                </a:solidFill>
              </a:rPr>
              <a:t>Chain</a:t>
            </a:r>
            <a:r>
              <a:rPr lang="en" sz="1100">
                <a:solidFill>
                  <a:schemeClr val="dk1"/>
                </a:solidFill>
              </a:rPr>
              <a:t> Management</a:t>
            </a:r>
            <a:endParaRPr sz="1100">
              <a:solidFill>
                <a:schemeClr val="dk1"/>
              </a:solidFill>
            </a:endParaRPr>
          </a:p>
          <a:p>
            <a:pPr indent="0" lvl="0" marL="0" rtl="0" algn="l">
              <a:lnSpc>
                <a:spcPct val="150000"/>
              </a:lnSpc>
              <a:spcBef>
                <a:spcPts val="0"/>
              </a:spcBef>
              <a:spcAft>
                <a:spcPts val="0"/>
              </a:spcAft>
              <a:buNone/>
            </a:pPr>
            <a:r>
              <a:t/>
            </a:r>
            <a:endParaRPr sz="1100">
              <a:solidFill>
                <a:schemeClr val="dk1"/>
              </a:solidFill>
            </a:endParaRPr>
          </a:p>
        </p:txBody>
      </p:sp>
      <p:sp>
        <p:nvSpPr>
          <p:cNvPr id="148" name="Google Shape;148;p23"/>
          <p:cNvSpPr txBox="1"/>
          <p:nvPr/>
        </p:nvSpPr>
        <p:spPr>
          <a:xfrm>
            <a:off x="4495800" y="1256375"/>
            <a:ext cx="3770400" cy="4002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
                <a:solidFill>
                  <a:schemeClr val="dk1"/>
                </a:solidFill>
              </a:rPr>
              <a:t>Interdisciplinary partners</a:t>
            </a:r>
            <a:endParaRPr b="1">
              <a:solidFill>
                <a:schemeClr val="dk1"/>
              </a:solidFill>
            </a:endParaRPr>
          </a:p>
        </p:txBody>
      </p:sp>
      <p:sp>
        <p:nvSpPr>
          <p:cNvPr id="149" name="Google Shape;149;p23"/>
          <p:cNvSpPr txBox="1"/>
          <p:nvPr/>
        </p:nvSpPr>
        <p:spPr>
          <a:xfrm>
            <a:off x="4495800" y="1631175"/>
            <a:ext cx="4145400" cy="3283200"/>
          </a:xfrm>
          <a:prstGeom prst="rect">
            <a:avLst/>
          </a:prstGeom>
          <a:noFill/>
          <a:ln>
            <a:noFill/>
          </a:ln>
        </p:spPr>
        <p:txBody>
          <a:bodyPr anchorCtr="0" anchor="t" bIns="91425" lIns="0" spcFirstLastPara="1" rIns="91425" wrap="square" tIns="91425">
            <a:spAutoFit/>
          </a:bodyPr>
          <a:lstStyle/>
          <a:p>
            <a:pPr indent="-298450" lvl="0" marL="457200" rtl="0" algn="l">
              <a:lnSpc>
                <a:spcPct val="150000"/>
              </a:lnSpc>
              <a:spcBef>
                <a:spcPts val="0"/>
              </a:spcBef>
              <a:spcAft>
                <a:spcPts val="0"/>
              </a:spcAft>
              <a:buClr>
                <a:schemeClr val="dk1"/>
              </a:buClr>
              <a:buSzPts val="1100"/>
              <a:buChar char="●"/>
            </a:pPr>
            <a:r>
              <a:rPr lang="en" sz="1100">
                <a:solidFill>
                  <a:schemeClr val="dk1"/>
                </a:solidFill>
              </a:rPr>
              <a:t>Barrett, The Honors College</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rPr>
              <a:t>College of Liberal Arts and Sciences</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rPr>
              <a:t>Watts College of Public Service and Community Solutions</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rPr>
              <a:t>Del E. Webb School of Construction</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rPr>
              <a:t>Herberger Institute for Design and the Arts </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rPr>
              <a:t>Ira A. Fulton Schools of Engineering </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rPr>
              <a:t>Julie Ann Wrigley Global Institute of Sustainability</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rPr>
              <a:t>Sandra Day O’Connor College of Law</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rPr>
              <a:t>Thunderbird School of Global Management </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Walter Cronkite School of Journalism and Mass Communication </a:t>
            </a:r>
            <a:endParaRPr sz="1100">
              <a:solidFill>
                <a:schemeClr val="dk1"/>
              </a:solidFill>
            </a:endParaRPr>
          </a:p>
          <a:p>
            <a:pPr indent="0" lvl="0" marL="0" rtl="0" algn="l">
              <a:lnSpc>
                <a:spcPct val="150000"/>
              </a:lnSpc>
              <a:spcBef>
                <a:spcPts val="0"/>
              </a:spcBef>
              <a:spcAft>
                <a:spcPts val="0"/>
              </a:spcAft>
              <a:buNone/>
            </a:pPr>
            <a:r>
              <a:t/>
            </a:r>
            <a:endParaRPr sz="1100">
              <a:solidFill>
                <a:schemeClr val="dk1"/>
              </a:solidFill>
            </a:endParaRPr>
          </a:p>
          <a:p>
            <a:pPr indent="0" lvl="0" marL="0" rtl="0" algn="l">
              <a:lnSpc>
                <a:spcPct val="150000"/>
              </a:lnSpc>
              <a:spcBef>
                <a:spcPts val="0"/>
              </a:spcBef>
              <a:spcAft>
                <a:spcPts val="0"/>
              </a:spcAft>
              <a:buNone/>
            </a:pPr>
            <a:r>
              <a:t/>
            </a:r>
            <a:endParaRPr sz="11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4"/>
          <p:cNvSpPr txBox="1"/>
          <p:nvPr>
            <p:ph type="title"/>
          </p:nvPr>
        </p:nvSpPr>
        <p:spPr>
          <a:xfrm>
            <a:off x="311700" y="683675"/>
            <a:ext cx="8551200" cy="572700"/>
          </a:xfrm>
          <a:prstGeom prst="rect">
            <a:avLst/>
          </a:prstGeom>
        </p:spPr>
        <p:txBody>
          <a:bodyPr anchorCtr="0" anchor="t" bIns="91425" lIns="0" spcFirstLastPara="1" rIns="91425" wrap="square" tIns="91425">
            <a:noAutofit/>
          </a:bodyPr>
          <a:lstStyle/>
          <a:p>
            <a:pPr indent="0" lvl="0" marL="0" rtl="0" algn="l">
              <a:lnSpc>
                <a:spcPct val="115000"/>
              </a:lnSpc>
              <a:spcBef>
                <a:spcPts val="0"/>
              </a:spcBef>
              <a:spcAft>
                <a:spcPts val="0"/>
              </a:spcAft>
              <a:buSzPts val="1100"/>
              <a:buNone/>
            </a:pPr>
            <a:r>
              <a:rPr b="1" lang="en" sz="2700"/>
              <a:t>A foundation to redefine academic research</a:t>
            </a:r>
            <a:endParaRPr b="1" sz="2700"/>
          </a:p>
          <a:p>
            <a:pPr indent="0" lvl="0" marL="0" rtl="0" algn="l">
              <a:lnSpc>
                <a:spcPct val="115000"/>
              </a:lnSpc>
              <a:spcBef>
                <a:spcPts val="0"/>
              </a:spcBef>
              <a:spcAft>
                <a:spcPts val="0"/>
              </a:spcAft>
              <a:buSzPts val="1100"/>
              <a:buNone/>
            </a:pPr>
            <a:r>
              <a:t/>
            </a:r>
            <a:endParaRPr b="1" sz="2700"/>
          </a:p>
        </p:txBody>
      </p:sp>
      <p:sp>
        <p:nvSpPr>
          <p:cNvPr id="155" name="Google Shape;155;p24"/>
          <p:cNvSpPr txBox="1"/>
          <p:nvPr/>
        </p:nvSpPr>
        <p:spPr>
          <a:xfrm>
            <a:off x="311700" y="1256375"/>
            <a:ext cx="2295900" cy="4002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
                <a:solidFill>
                  <a:schemeClr val="dk1"/>
                </a:solidFill>
              </a:rPr>
              <a:t>Research centers</a:t>
            </a:r>
            <a:endParaRPr b="1">
              <a:solidFill>
                <a:schemeClr val="dk1"/>
              </a:solidFill>
            </a:endParaRPr>
          </a:p>
        </p:txBody>
      </p:sp>
      <p:sp>
        <p:nvSpPr>
          <p:cNvPr id="156" name="Google Shape;156;p24"/>
          <p:cNvSpPr/>
          <p:nvPr/>
        </p:nvSpPr>
        <p:spPr>
          <a:xfrm>
            <a:off x="0" y="0"/>
            <a:ext cx="1665000" cy="109500"/>
          </a:xfrm>
          <a:prstGeom prst="rect">
            <a:avLst/>
          </a:prstGeom>
          <a:solidFill>
            <a:srgbClr val="FFC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4"/>
          <p:cNvSpPr txBox="1"/>
          <p:nvPr/>
        </p:nvSpPr>
        <p:spPr>
          <a:xfrm>
            <a:off x="311700" y="1631175"/>
            <a:ext cx="4145400" cy="3164700"/>
          </a:xfrm>
          <a:prstGeom prst="rect">
            <a:avLst/>
          </a:prstGeom>
          <a:noFill/>
          <a:ln>
            <a:noFill/>
          </a:ln>
        </p:spPr>
        <p:txBody>
          <a:bodyPr anchorCtr="0" anchor="t" bIns="91425" lIns="0" spcFirstLastPara="1" rIns="91425" wrap="square" tIns="91425">
            <a:spAutoFit/>
          </a:bodyPr>
          <a:lstStyle/>
          <a:p>
            <a:pPr indent="-298450" lvl="0" marL="457200" rtl="0" algn="l">
              <a:lnSpc>
                <a:spcPct val="150000"/>
              </a:lnSpc>
              <a:spcBef>
                <a:spcPts val="0"/>
              </a:spcBef>
              <a:spcAft>
                <a:spcPts val="0"/>
              </a:spcAft>
              <a:buClr>
                <a:schemeClr val="dk1"/>
              </a:buClr>
              <a:buSzPts val="1100"/>
              <a:buChar char="●"/>
            </a:pPr>
            <a:r>
              <a:rPr lang="en" sz="1100">
                <a:solidFill>
                  <a:schemeClr val="dk1"/>
                </a:solidFill>
              </a:rPr>
              <a:t>The Center for Advanced Procurement Strategy (CAPS)</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The Center for Applied Research and Innovation in Supply Chain - Africa (CARISCA)</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rPr>
              <a:t>The Center for Competitiveness and Prosperity Research</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rPr>
              <a:t>The Center for Entrepreneurship</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The Center for Environmental Economics and Sustainability Policy</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rPr>
              <a:t>The Center for Investment Engineering</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rPr>
              <a:t>The Center for Real Estate Theory and Practice</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rPr>
              <a:t>The Center for Services Leadership (CSL)</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rPr>
              <a:t>The Center for the Study of Economic Liberty</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rPr>
              <a:t>The JP Morgan Chase Economic Outlook Center </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rPr>
              <a:t>The L. William Seidman Research Institute</a:t>
            </a:r>
            <a:endParaRPr sz="1100">
              <a:solidFill>
                <a:schemeClr val="dk1"/>
              </a:solidFill>
            </a:endParaRPr>
          </a:p>
        </p:txBody>
      </p:sp>
      <p:sp>
        <p:nvSpPr>
          <p:cNvPr id="158" name="Google Shape;158;p24"/>
          <p:cNvSpPr txBox="1"/>
          <p:nvPr/>
        </p:nvSpPr>
        <p:spPr>
          <a:xfrm>
            <a:off x="4495800" y="1256375"/>
            <a:ext cx="3242100" cy="4002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
                <a:solidFill>
                  <a:schemeClr val="dk1"/>
                </a:solidFill>
              </a:rPr>
              <a:t>Research labs</a:t>
            </a:r>
            <a:endParaRPr b="1">
              <a:solidFill>
                <a:schemeClr val="dk1"/>
              </a:solidFill>
            </a:endParaRPr>
          </a:p>
        </p:txBody>
      </p:sp>
      <p:sp>
        <p:nvSpPr>
          <p:cNvPr id="159" name="Google Shape;159;p24"/>
          <p:cNvSpPr txBox="1"/>
          <p:nvPr/>
        </p:nvSpPr>
        <p:spPr>
          <a:xfrm>
            <a:off x="4495800" y="1631175"/>
            <a:ext cx="4145400" cy="2656800"/>
          </a:xfrm>
          <a:prstGeom prst="rect">
            <a:avLst/>
          </a:prstGeom>
          <a:noFill/>
          <a:ln>
            <a:noFill/>
          </a:ln>
        </p:spPr>
        <p:txBody>
          <a:bodyPr anchorCtr="0" anchor="t" bIns="91425" lIns="0" spcFirstLastPara="1" rIns="91425" wrap="square" tIns="91425">
            <a:spAutoFit/>
          </a:bodyPr>
          <a:lstStyle/>
          <a:p>
            <a:pPr indent="-298450" lvl="0" marL="457200" rtl="0" algn="l">
              <a:lnSpc>
                <a:spcPct val="150000"/>
              </a:lnSpc>
              <a:spcBef>
                <a:spcPts val="0"/>
              </a:spcBef>
              <a:spcAft>
                <a:spcPts val="0"/>
              </a:spcAft>
              <a:buClr>
                <a:schemeClr val="dk1"/>
              </a:buClr>
              <a:buSzPts val="1100"/>
              <a:buChar char="●"/>
            </a:pPr>
            <a:r>
              <a:rPr lang="en" sz="1100">
                <a:solidFill>
                  <a:schemeClr val="dk1"/>
                </a:solidFill>
              </a:rPr>
              <a:t>Actionable Analytics Lab</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Complex Adaptive Supply Networks Research Accelerator (CASN-RA)</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rPr>
              <a:t>Digital Society Initiative</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rPr>
              <a:t>Food and Agribusiness Lab (FAB Lab)</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rPr>
              <a:t>Frontier Economies Logistics Lab </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a:solidFill>
                  <a:schemeClr val="dk1"/>
                </a:solidFill>
              </a:rPr>
              <a:t>Health Sector Supply Chain Research Consortium (HSRC-ASU)</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rPr>
              <a:t>Internet Edge Supply Chain Lab</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rPr>
              <a:t>Robert B. Cialdini Behavioral Research Lab</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rPr>
              <a:t>Supply Chain Management Behavioral Lab </a:t>
            </a:r>
            <a:endParaRPr sz="11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